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256" r:id="rId2"/>
    <p:sldId id="257" r:id="rId3"/>
    <p:sldId id="269" r:id="rId4"/>
    <p:sldId id="260" r:id="rId5"/>
    <p:sldId id="261" r:id="rId6"/>
    <p:sldId id="263" r:id="rId7"/>
    <p:sldId id="270" r:id="rId8"/>
    <p:sldId id="271" r:id="rId9"/>
    <p:sldId id="264" r:id="rId10"/>
    <p:sldId id="265" r:id="rId11"/>
    <p:sldId id="272" r:id="rId12"/>
    <p:sldId id="273" r:id="rId13"/>
    <p:sldId id="274" r:id="rId14"/>
    <p:sldId id="275" r:id="rId15"/>
    <p:sldId id="276" r:id="rId16"/>
  </p:sldIdLst>
  <p:sldSz cx="9144000" cy="6858000" type="screen4x3"/>
  <p:notesSz cx="6743700" cy="9875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7" autoAdjust="0"/>
    <p:restoredTop sz="94660"/>
  </p:normalViewPr>
  <p:slideViewPr>
    <p:cSldViewPr>
      <p:cViewPr varScale="1">
        <p:scale>
          <a:sx n="74" d="100"/>
          <a:sy n="74" d="100"/>
        </p:scale>
        <p:origin x="-486" y="-96"/>
      </p:cViewPr>
      <p:guideLst>
        <p:guide orient="horz" pos="2160"/>
        <p:guide pos="2880"/>
      </p:guideLst>
    </p:cSldViewPr>
  </p:slideViewPr>
  <p:notesTextViewPr>
    <p:cViewPr>
      <p:scale>
        <a:sx n="1" d="1"/>
        <a:sy n="1" d="1"/>
      </p:scale>
      <p:origin x="0" y="0"/>
    </p:cViewPr>
  </p:notesTextViewPr>
  <p:notesViewPr>
    <p:cSldViewPr>
      <p:cViewPr varScale="1">
        <p:scale>
          <a:sx n="76" d="100"/>
          <a:sy n="76" d="100"/>
        </p:scale>
        <p:origin x="-2166" y="-108"/>
      </p:cViewPr>
      <p:guideLst>
        <p:guide orient="horz" pos="3110"/>
        <p:guide pos="212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 Id="rId4"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2742" cy="493714"/>
          </a:xfrm>
          <a:prstGeom prst="rect">
            <a:avLst/>
          </a:prstGeom>
        </p:spPr>
        <p:txBody>
          <a:bodyPr vert="horz" lIns="90754" tIns="45377" rIns="90754" bIns="45377" rtlCol="0"/>
          <a:lstStyle>
            <a:lvl1pPr algn="l">
              <a:defRPr sz="1200"/>
            </a:lvl1pPr>
          </a:lstStyle>
          <a:p>
            <a:endParaRPr lang="en-AU"/>
          </a:p>
        </p:txBody>
      </p:sp>
      <p:sp>
        <p:nvSpPr>
          <p:cNvPr id="3" name="Date Placeholder 2"/>
          <p:cNvSpPr>
            <a:spLocks noGrp="1"/>
          </p:cNvSpPr>
          <p:nvPr>
            <p:ph type="dt" sz="quarter" idx="1"/>
          </p:nvPr>
        </p:nvSpPr>
        <p:spPr>
          <a:xfrm>
            <a:off x="3819385" y="0"/>
            <a:ext cx="2922742" cy="493714"/>
          </a:xfrm>
          <a:prstGeom prst="rect">
            <a:avLst/>
          </a:prstGeom>
        </p:spPr>
        <p:txBody>
          <a:bodyPr vert="horz" lIns="90754" tIns="45377" rIns="90754" bIns="45377" rtlCol="0"/>
          <a:lstStyle>
            <a:lvl1pPr algn="r">
              <a:defRPr sz="1200"/>
            </a:lvl1pPr>
          </a:lstStyle>
          <a:p>
            <a:fld id="{3A3D72EF-8C57-47E0-830E-BEEBE4E288F1}" type="datetimeFigureOut">
              <a:rPr lang="en-AU" smtClean="0"/>
              <a:pPr/>
              <a:t>14/08/2011</a:t>
            </a:fld>
            <a:endParaRPr lang="en-AU"/>
          </a:p>
        </p:txBody>
      </p:sp>
      <p:sp>
        <p:nvSpPr>
          <p:cNvPr id="4" name="Footer Placeholder 3"/>
          <p:cNvSpPr>
            <a:spLocks noGrp="1"/>
          </p:cNvSpPr>
          <p:nvPr>
            <p:ph type="ftr" sz="quarter" idx="2"/>
          </p:nvPr>
        </p:nvSpPr>
        <p:spPr>
          <a:xfrm>
            <a:off x="0" y="9380548"/>
            <a:ext cx="2922742" cy="493713"/>
          </a:xfrm>
          <a:prstGeom prst="rect">
            <a:avLst/>
          </a:prstGeom>
        </p:spPr>
        <p:txBody>
          <a:bodyPr vert="horz" lIns="90754" tIns="45377" rIns="90754" bIns="45377" rtlCol="0" anchor="b"/>
          <a:lstStyle>
            <a:lvl1pPr algn="l">
              <a:defRPr sz="1200"/>
            </a:lvl1pPr>
          </a:lstStyle>
          <a:p>
            <a:endParaRPr lang="en-AU"/>
          </a:p>
        </p:txBody>
      </p:sp>
      <p:sp>
        <p:nvSpPr>
          <p:cNvPr id="5" name="Slide Number Placeholder 4"/>
          <p:cNvSpPr>
            <a:spLocks noGrp="1"/>
          </p:cNvSpPr>
          <p:nvPr>
            <p:ph type="sldNum" sz="quarter" idx="3"/>
          </p:nvPr>
        </p:nvSpPr>
        <p:spPr>
          <a:xfrm>
            <a:off x="3819385" y="9380548"/>
            <a:ext cx="2922742" cy="493713"/>
          </a:xfrm>
          <a:prstGeom prst="rect">
            <a:avLst/>
          </a:prstGeom>
        </p:spPr>
        <p:txBody>
          <a:bodyPr vert="horz" lIns="90754" tIns="45377" rIns="90754" bIns="45377" rtlCol="0" anchor="b"/>
          <a:lstStyle>
            <a:lvl1pPr algn="r">
              <a:defRPr sz="1200"/>
            </a:lvl1pPr>
          </a:lstStyle>
          <a:p>
            <a:fld id="{58794655-7607-4911-8D34-F8DA7C8D5687}" type="slidenum">
              <a:rPr lang="en-AU" smtClean="0"/>
              <a:pPr/>
              <a:t>‹#›</a:t>
            </a:fld>
            <a:endParaRPr lang="en-AU"/>
          </a:p>
        </p:txBody>
      </p:sp>
    </p:spTree>
    <p:extLst>
      <p:ext uri="{BB962C8B-B14F-4D97-AF65-F5344CB8AC3E}">
        <p14:creationId xmlns:p14="http://schemas.microsoft.com/office/powerpoint/2010/main" xmlns="" val="41586694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22270" cy="493792"/>
          </a:xfrm>
          <a:prstGeom prst="rect">
            <a:avLst/>
          </a:prstGeom>
        </p:spPr>
        <p:txBody>
          <a:bodyPr vert="horz" lIns="90754" tIns="45377" rIns="90754" bIns="45377" rtlCol="0"/>
          <a:lstStyle>
            <a:lvl1pPr algn="l">
              <a:defRPr sz="1200"/>
            </a:lvl1pPr>
          </a:lstStyle>
          <a:p>
            <a:endParaRPr lang="en-AU"/>
          </a:p>
        </p:txBody>
      </p:sp>
      <p:sp>
        <p:nvSpPr>
          <p:cNvPr id="3" name="Date Placeholder 2"/>
          <p:cNvSpPr>
            <a:spLocks noGrp="1"/>
          </p:cNvSpPr>
          <p:nvPr>
            <p:ph type="dt" idx="1"/>
          </p:nvPr>
        </p:nvSpPr>
        <p:spPr>
          <a:xfrm>
            <a:off x="3819870" y="0"/>
            <a:ext cx="2922270" cy="493792"/>
          </a:xfrm>
          <a:prstGeom prst="rect">
            <a:avLst/>
          </a:prstGeom>
        </p:spPr>
        <p:txBody>
          <a:bodyPr vert="horz" lIns="90754" tIns="45377" rIns="90754" bIns="45377" rtlCol="0"/>
          <a:lstStyle>
            <a:lvl1pPr algn="r">
              <a:defRPr sz="1200"/>
            </a:lvl1pPr>
          </a:lstStyle>
          <a:p>
            <a:fld id="{CAA017AF-BA54-496E-8314-7F34FDF34AF2}" type="datetimeFigureOut">
              <a:rPr lang="en-AU" smtClean="0"/>
              <a:pPr/>
              <a:t>14/08/2011</a:t>
            </a:fld>
            <a:endParaRPr lang="en-AU"/>
          </a:p>
        </p:txBody>
      </p:sp>
      <p:sp>
        <p:nvSpPr>
          <p:cNvPr id="4" name="Slide Image Placeholder 3"/>
          <p:cNvSpPr>
            <a:spLocks noGrp="1" noRot="1" noChangeAspect="1"/>
          </p:cNvSpPr>
          <p:nvPr>
            <p:ph type="sldImg" idx="2"/>
          </p:nvPr>
        </p:nvSpPr>
        <p:spPr>
          <a:xfrm>
            <a:off x="904875" y="741363"/>
            <a:ext cx="4935538" cy="3702050"/>
          </a:xfrm>
          <a:prstGeom prst="rect">
            <a:avLst/>
          </a:prstGeom>
          <a:noFill/>
          <a:ln w="12700">
            <a:solidFill>
              <a:prstClr val="black"/>
            </a:solidFill>
          </a:ln>
        </p:spPr>
        <p:txBody>
          <a:bodyPr vert="horz" lIns="90754" tIns="45377" rIns="90754" bIns="45377" rtlCol="0" anchor="ctr"/>
          <a:lstStyle/>
          <a:p>
            <a:endParaRPr lang="en-AU"/>
          </a:p>
        </p:txBody>
      </p:sp>
      <p:sp>
        <p:nvSpPr>
          <p:cNvPr id="5" name="Notes Placeholder 4"/>
          <p:cNvSpPr>
            <a:spLocks noGrp="1"/>
          </p:cNvSpPr>
          <p:nvPr>
            <p:ph type="body" sz="quarter" idx="3"/>
          </p:nvPr>
        </p:nvSpPr>
        <p:spPr>
          <a:xfrm>
            <a:off x="674370" y="4691023"/>
            <a:ext cx="5394960" cy="4444127"/>
          </a:xfrm>
          <a:prstGeom prst="rect">
            <a:avLst/>
          </a:prstGeom>
        </p:spPr>
        <p:txBody>
          <a:bodyPr vert="horz" lIns="90754" tIns="45377" rIns="90754" bIns="4537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1" y="9380333"/>
            <a:ext cx="2922270" cy="493792"/>
          </a:xfrm>
          <a:prstGeom prst="rect">
            <a:avLst/>
          </a:prstGeom>
        </p:spPr>
        <p:txBody>
          <a:bodyPr vert="horz" lIns="90754" tIns="45377" rIns="90754" bIns="45377" rtlCol="0" anchor="b"/>
          <a:lstStyle>
            <a:lvl1pPr algn="l">
              <a:defRPr sz="1200"/>
            </a:lvl1pPr>
          </a:lstStyle>
          <a:p>
            <a:endParaRPr lang="en-AU"/>
          </a:p>
        </p:txBody>
      </p:sp>
      <p:sp>
        <p:nvSpPr>
          <p:cNvPr id="7" name="Slide Number Placeholder 6"/>
          <p:cNvSpPr>
            <a:spLocks noGrp="1"/>
          </p:cNvSpPr>
          <p:nvPr>
            <p:ph type="sldNum" sz="quarter" idx="5"/>
          </p:nvPr>
        </p:nvSpPr>
        <p:spPr>
          <a:xfrm>
            <a:off x="3819870" y="9380333"/>
            <a:ext cx="2922270" cy="493792"/>
          </a:xfrm>
          <a:prstGeom prst="rect">
            <a:avLst/>
          </a:prstGeom>
        </p:spPr>
        <p:txBody>
          <a:bodyPr vert="horz" lIns="90754" tIns="45377" rIns="90754" bIns="45377" rtlCol="0" anchor="b"/>
          <a:lstStyle>
            <a:lvl1pPr algn="r">
              <a:defRPr sz="1200"/>
            </a:lvl1pPr>
          </a:lstStyle>
          <a:p>
            <a:fld id="{8A8C6ACD-15BF-48CA-8CFC-D067BDC96F1A}" type="slidenum">
              <a:rPr lang="en-AU" smtClean="0"/>
              <a:pPr/>
              <a:t>‹#›</a:t>
            </a:fld>
            <a:endParaRPr lang="en-AU"/>
          </a:p>
        </p:txBody>
      </p:sp>
    </p:spTree>
    <p:extLst>
      <p:ext uri="{BB962C8B-B14F-4D97-AF65-F5344CB8AC3E}">
        <p14:creationId xmlns:p14="http://schemas.microsoft.com/office/powerpoint/2010/main" xmlns="" val="122922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A8C6ACD-15BF-48CA-8CFC-D067BDC96F1A}" type="slidenum">
              <a:rPr lang="en-AU" smtClean="0"/>
              <a:pPr/>
              <a:t>1</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A8C6ACD-15BF-48CA-8CFC-D067BDC96F1A}" type="slidenum">
              <a:rPr lang="en-AU" smtClean="0"/>
              <a:pPr/>
              <a:t>10</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A8C6ACD-15BF-48CA-8CFC-D067BDC96F1A}" type="slidenum">
              <a:rPr lang="en-AU" smtClean="0"/>
              <a:pPr/>
              <a:t>2</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A8C6ACD-15BF-48CA-8CFC-D067BDC96F1A}" type="slidenum">
              <a:rPr lang="en-AU" smtClean="0"/>
              <a:pPr/>
              <a:t>3</a:t>
            </a:fld>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A8C6ACD-15BF-48CA-8CFC-D067BDC96F1A}" type="slidenum">
              <a:rPr lang="en-AU" smtClean="0"/>
              <a:pPr/>
              <a:t>4</a:t>
            </a:fld>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A8C6ACD-15BF-48CA-8CFC-D067BDC96F1A}" type="slidenum">
              <a:rPr lang="en-AU" smtClean="0"/>
              <a:pPr/>
              <a:t>5</a:t>
            </a:fld>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A8C6ACD-15BF-48CA-8CFC-D067BDC96F1A}" type="slidenum">
              <a:rPr lang="en-AU" smtClean="0"/>
              <a:pPr/>
              <a:t>6</a:t>
            </a:fld>
            <a:endParaRPr lang="en-A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A8C6ACD-15BF-48CA-8CFC-D067BDC96F1A}" type="slidenum">
              <a:rPr lang="en-AU" smtClean="0"/>
              <a:pPr/>
              <a:t>7</a:t>
            </a:fld>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A8C6ACD-15BF-48CA-8CFC-D067BDC96F1A}" type="slidenum">
              <a:rPr lang="en-AU" smtClean="0"/>
              <a:pPr/>
              <a:t>8</a:t>
            </a:fld>
            <a:endParaRPr lang="en-A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A8C6ACD-15BF-48CA-8CFC-D067BDC96F1A}" type="slidenum">
              <a:rPr lang="en-AU" smtClean="0"/>
              <a:pPr/>
              <a:t>9</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6"/>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9" name="Freeform 8"/>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b="1"/>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normAutofit/>
          </a:bodyPr>
          <a:lstStyle/>
          <a:p>
            <a:fld id="{B135F299-85B7-4BDB-A299-E1CD45C02619}"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135F299-85B7-4BDB-A299-E1CD45C02619}"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135F299-85B7-4BDB-A299-E1CD45C02619}"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85800" y="1600201"/>
            <a:ext cx="77724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135F299-85B7-4BDB-A299-E1CD45C02619}"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6"/>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9"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722313" y="3633787"/>
            <a:ext cx="7772400" cy="1362075"/>
          </a:xfrm>
        </p:spPr>
        <p:txBody>
          <a:bodyPr anchor="t"/>
          <a:lstStyle>
            <a:lvl1pPr algn="l">
              <a:defRPr sz="40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722313" y="2133600"/>
            <a:ext cx="7772400" cy="1500187"/>
          </a:xfrm>
        </p:spPr>
        <p:txBody>
          <a:bodyPr anchor="b"/>
          <a:lstStyle>
            <a:lvl1pPr marL="0" indent="0">
              <a:buNone/>
              <a:defRPr sz="200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135F299-85B7-4BDB-A299-E1CD45C02619}"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135F299-85B7-4BDB-A299-E1CD45C02619}" type="slidenum">
              <a:rPr lang="en-AU" smtClean="0"/>
              <a:pPr/>
              <a:t>‹#›</a:t>
            </a:fld>
            <a:endParaRPr lang="en-AU"/>
          </a:p>
        </p:txBody>
      </p:sp>
      <p:sp>
        <p:nvSpPr>
          <p:cNvPr id="13" name="Content Placeholder 12"/>
          <p:cNvSpPr>
            <a:spLocks noGrp="1"/>
          </p:cNvSpPr>
          <p:nvPr>
            <p:ph sz="quarter" idx="13"/>
          </p:nvPr>
        </p:nvSpPr>
        <p:spPr>
          <a:xfrm>
            <a:off x="6858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9"/>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1"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Freeform 11"/>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B135F299-85B7-4BDB-A299-E1CD45C02619}" type="slidenum">
              <a:rPr lang="en-AU" smtClean="0"/>
              <a:pPr/>
              <a:t>‹#›</a:t>
            </a:fld>
            <a:endParaRPr lang="en-AU"/>
          </a:p>
        </p:txBody>
      </p:sp>
      <p:sp>
        <p:nvSpPr>
          <p:cNvPr id="15" name="Content Placeholder 14"/>
          <p:cNvSpPr>
            <a:spLocks noGrp="1"/>
          </p:cNvSpPr>
          <p:nvPr>
            <p:ph sz="quarter" idx="13"/>
          </p:nvPr>
        </p:nvSpPr>
        <p:spPr>
          <a:xfrm>
            <a:off x="6858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Freeform 7"/>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B135F299-85B7-4BDB-A299-E1CD45C02619}"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reeform 4"/>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6" name="Freeform 5"/>
          <p:cNvSpPr/>
          <p:nvPr/>
        </p:nvSpPr>
        <p:spPr>
          <a:xfrm>
            <a:off x="0" y="5381627"/>
            <a:ext cx="3286124" cy="1207294"/>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96" y="5347020"/>
            <a:ext cx="3426231" cy="944725"/>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B135F299-85B7-4BDB-A299-E1CD45C02619}"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7"/>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0" name="Freeform 9"/>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135F299-85B7-4BDB-A299-E1CD45C02619}" type="slidenum">
              <a:rPr lang="en-AU" smtClean="0"/>
              <a:pPr/>
              <a:t>‹#›</a:t>
            </a:fld>
            <a:endParaRPr lang="en-AU"/>
          </a:p>
        </p:txBody>
      </p:sp>
      <p:sp>
        <p:nvSpPr>
          <p:cNvPr id="13" name="Content Placeholder 12"/>
          <p:cNvSpPr>
            <a:spLocks noGrp="1"/>
          </p:cNvSpPr>
          <p:nvPr>
            <p:ph sz="quarter" idx="13"/>
          </p:nvPr>
        </p:nvSpPr>
        <p:spPr>
          <a:xfrm>
            <a:off x="4572000" y="609600"/>
            <a:ext cx="38862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5E66174-DDC1-416A-84FA-06167DC12779}" type="datetimeFigureOut">
              <a:rPr lang="en-AU" smtClean="0"/>
              <a:pPr/>
              <a:t>14/08/2011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135F299-85B7-4BDB-A299-E1CD45C02619}" type="slidenum">
              <a:rPr lang="en-AU" smtClean="0"/>
              <a:pPr/>
              <a:t>‹#›</a:t>
            </a:fld>
            <a:endParaRPr lang="en-AU"/>
          </a:p>
        </p:txBody>
      </p:sp>
      <p:sp>
        <p:nvSpPr>
          <p:cNvPr id="14"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3" cstate="print">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1600200"/>
            <a:ext cx="7772400" cy="4525963"/>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smtClean="0">
                <a:solidFill>
                  <a:srgbClr val="4D4D4D"/>
                </a:solidFill>
                <a:latin typeface="+mn-lt"/>
                <a:ea typeface="+mn-ea"/>
                <a:cs typeface="+mn-cs"/>
              </a:defRPr>
            </a:lvl1pPr>
          </a:lstStyle>
          <a:p>
            <a:fld id="{85E66174-DDC1-416A-84FA-06167DC12779}" type="datetimeFigureOut">
              <a:rPr lang="en-AU" smtClean="0"/>
              <a:pPr/>
              <a:t>14/08/2011</a:t>
            </a:fld>
            <a:endParaRPr lang="en-AU"/>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defRPr>
            </a:lvl1pPr>
          </a:lstStyle>
          <a:p>
            <a:endParaRPr lang="en-AU"/>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defRPr>
            </a:lvl1pPr>
          </a:lstStyle>
          <a:p>
            <a:fld id="{B135F299-85B7-4BDB-A299-E1CD45C02619}" type="slidenum">
              <a:rPr lang="en-AU" smtClean="0"/>
              <a:pPr/>
              <a:t>‹#›</a:t>
            </a:fld>
            <a:endParaRPr lang="en-A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ideo" Target="file:///E:\LTLL\childrens%20reflections%20LTLL.wmv"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ideo" Target="file:///E:\LTLL\LTLL%20Staff%20Reflections.wmv"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1.png"/><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19872" y="1676400"/>
            <a:ext cx="5256584" cy="1524000"/>
          </a:xfrm>
        </p:spPr>
        <p:txBody>
          <a:bodyPr/>
          <a:lstStyle/>
          <a:p>
            <a:r>
              <a:rPr lang="en-AU" dirty="0" smtClean="0"/>
              <a:t>AUTHENTIC LEARNING </a:t>
            </a:r>
            <a:endParaRPr lang="en-AU"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6087"/>
          <a:stretch/>
        </p:blipFill>
        <p:spPr bwMode="auto">
          <a:xfrm>
            <a:off x="323528" y="620688"/>
            <a:ext cx="2817101" cy="396840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xmlns="" val="4854990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fontScale="90000"/>
          </a:bodyPr>
          <a:lstStyle/>
          <a:p>
            <a:r>
              <a:rPr lang="en-AU" sz="4000"/>
              <a:t>How Successful Have We Been?</a:t>
            </a:r>
          </a:p>
        </p:txBody>
      </p:sp>
      <p:sp>
        <p:nvSpPr>
          <p:cNvPr id="4099" name="Rectangle 3"/>
          <p:cNvSpPr>
            <a:spLocks noGrp="1" noChangeArrowheads="1"/>
          </p:cNvSpPr>
          <p:nvPr>
            <p:ph idx="1"/>
          </p:nvPr>
        </p:nvSpPr>
        <p:spPr>
          <a:xfrm>
            <a:off x="457200" y="1600200"/>
            <a:ext cx="3609975" cy="2908300"/>
          </a:xfrm>
        </p:spPr>
        <p:txBody>
          <a:bodyPr/>
          <a:lstStyle/>
          <a:p>
            <a:pPr marL="0" indent="0">
              <a:lnSpc>
                <a:spcPct val="80000"/>
              </a:lnSpc>
              <a:buFontTx/>
              <a:buNone/>
            </a:pPr>
            <a:r>
              <a:rPr lang="en-AU" sz="2000" i="1" dirty="0"/>
              <a:t>“It’s an ongoing process and we </a:t>
            </a:r>
            <a:r>
              <a:rPr lang="en-AU" sz="2000" i="1" dirty="0" smtClean="0"/>
              <a:t>are </a:t>
            </a:r>
            <a:r>
              <a:rPr lang="en-AU" sz="2000" i="1" dirty="0"/>
              <a:t>‘well on the way’.  It’s increased everyone’s awareness of goals, the goals are clear and achievable for writing from K-6, and the link between assessment and classroom tasks has made activities much more authentic and </a:t>
            </a:r>
            <a:r>
              <a:rPr lang="en-AU" sz="2000" i="1" dirty="0" smtClean="0"/>
              <a:t>purposeful”</a:t>
            </a:r>
            <a:endParaRPr lang="en-AU" sz="2000" i="1" dirty="0"/>
          </a:p>
        </p:txBody>
      </p:sp>
      <p:sp>
        <p:nvSpPr>
          <p:cNvPr id="4100" name="Text Box 4"/>
          <p:cNvSpPr txBox="1">
            <a:spLocks noChangeArrowheads="1"/>
          </p:cNvSpPr>
          <p:nvPr/>
        </p:nvSpPr>
        <p:spPr bwMode="auto">
          <a:xfrm>
            <a:off x="467544" y="4149080"/>
            <a:ext cx="2880693"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AU" dirty="0"/>
              <a:t>“Great Leader</a:t>
            </a:r>
          </a:p>
          <a:p>
            <a:pPr>
              <a:spcBef>
                <a:spcPct val="50000"/>
              </a:spcBef>
            </a:pPr>
            <a:r>
              <a:rPr lang="en-AU" dirty="0"/>
              <a:t>Fabulous Resource Books</a:t>
            </a:r>
          </a:p>
          <a:p>
            <a:pPr>
              <a:spcBef>
                <a:spcPct val="50000"/>
              </a:spcBef>
            </a:pPr>
            <a:r>
              <a:rPr lang="en-AU" dirty="0"/>
              <a:t>Great Team Work”</a:t>
            </a:r>
          </a:p>
        </p:txBody>
      </p:sp>
      <p:sp>
        <p:nvSpPr>
          <p:cNvPr id="4101" name="Text Box 5"/>
          <p:cNvSpPr txBox="1">
            <a:spLocks noChangeArrowheads="1"/>
          </p:cNvSpPr>
          <p:nvPr/>
        </p:nvSpPr>
        <p:spPr bwMode="auto">
          <a:xfrm>
            <a:off x="4211638" y="4005263"/>
            <a:ext cx="4464050" cy="1190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AU" dirty="0"/>
              <a:t>“</a:t>
            </a:r>
            <a:r>
              <a:rPr lang="en-AU" i="1" dirty="0"/>
              <a:t>We are on a journey; the success has been in keeping expectations ‘specific’, whole school project with all staff working together sharing ideas and </a:t>
            </a:r>
            <a:r>
              <a:rPr lang="en-AU" i="1" dirty="0" smtClean="0"/>
              <a:t>concerns”</a:t>
            </a:r>
            <a:endParaRPr lang="en-AU" i="1" dirty="0"/>
          </a:p>
        </p:txBody>
      </p:sp>
      <p:sp>
        <p:nvSpPr>
          <p:cNvPr id="7" name="TextBox 6"/>
          <p:cNvSpPr txBox="1"/>
          <p:nvPr/>
        </p:nvSpPr>
        <p:spPr>
          <a:xfrm>
            <a:off x="5076056" y="1556792"/>
            <a:ext cx="3528392" cy="1754326"/>
          </a:xfrm>
          <a:prstGeom prst="rect">
            <a:avLst/>
          </a:prstGeom>
          <a:noFill/>
        </p:spPr>
        <p:txBody>
          <a:bodyPr wrap="square" rtlCol="0">
            <a:spAutoFit/>
          </a:bodyPr>
          <a:lstStyle/>
          <a:p>
            <a:r>
              <a:rPr lang="en-AU" dirty="0" smtClean="0"/>
              <a:t>“I think we have had a great level of success in some areas, a moderate amount of success in some (IT) and some areas, goal setting &amp; transfer to new situations we haven’t looked at yet”</a:t>
            </a:r>
            <a:endParaRPr lang="en-AU" dirty="0"/>
          </a:p>
        </p:txBody>
      </p:sp>
    </p:spTree>
    <p:extLst>
      <p:ext uri="{BB962C8B-B14F-4D97-AF65-F5344CB8AC3E}">
        <p14:creationId xmlns:p14="http://schemas.microsoft.com/office/powerpoint/2010/main" xmlns="" val="537220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box(in)">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100">
                                            <p:txEl>
                                              <p:pRg st="0" end="0"/>
                                            </p:txEl>
                                          </p:spTgt>
                                        </p:tgtEl>
                                        <p:attrNameLst>
                                          <p:attrName>style.visibility</p:attrName>
                                        </p:attrNameLst>
                                      </p:cBhvr>
                                      <p:to>
                                        <p:strVal val="visible"/>
                                      </p:to>
                                    </p:set>
                                    <p:animEffect transition="in" filter="box(in)">
                                      <p:cBhvr>
                                        <p:cTn id="12" dur="500"/>
                                        <p:tgtEl>
                                          <p:spTgt spid="4100">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4100">
                                            <p:txEl>
                                              <p:pRg st="1" end="1"/>
                                            </p:txEl>
                                          </p:spTgt>
                                        </p:tgtEl>
                                        <p:attrNameLst>
                                          <p:attrName>style.visibility</p:attrName>
                                        </p:attrNameLst>
                                      </p:cBhvr>
                                      <p:to>
                                        <p:strVal val="visible"/>
                                      </p:to>
                                    </p:set>
                                    <p:animEffect transition="in" filter="box(in)">
                                      <p:cBhvr>
                                        <p:cTn id="15" dur="500"/>
                                        <p:tgtEl>
                                          <p:spTgt spid="4100">
                                            <p:txEl>
                                              <p:pRg st="1" end="1"/>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4100">
                                            <p:txEl>
                                              <p:pRg st="2" end="2"/>
                                            </p:txEl>
                                          </p:spTgt>
                                        </p:tgtEl>
                                        <p:attrNameLst>
                                          <p:attrName>style.visibility</p:attrName>
                                        </p:attrNameLst>
                                      </p:cBhvr>
                                      <p:to>
                                        <p:strVal val="visible"/>
                                      </p:to>
                                    </p:set>
                                    <p:animEffect transition="in" filter="box(in)">
                                      <p:cBhvr>
                                        <p:cTn id="18" dur="500"/>
                                        <p:tgtEl>
                                          <p:spTgt spid="4100">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box(in)">
                                      <p:cBhvr>
                                        <p:cTn id="23" dur="500"/>
                                        <p:tgtEl>
                                          <p:spTgt spid="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4101">
                                            <p:txEl>
                                              <p:pRg st="0" end="0"/>
                                            </p:txEl>
                                          </p:spTgt>
                                        </p:tgtEl>
                                        <p:attrNameLst>
                                          <p:attrName>style.visibility</p:attrName>
                                        </p:attrNameLst>
                                      </p:cBhvr>
                                      <p:to>
                                        <p:strVal val="visible"/>
                                      </p:to>
                                    </p:set>
                                    <p:animEffect transition="in" filter="box(in)">
                                      <p:cBhvr>
                                        <p:cTn id="28" dur="500"/>
                                        <p:tgtEl>
                                          <p:spTgt spid="41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7772400" cy="1143000"/>
          </a:xfrm>
        </p:spPr>
        <p:txBody>
          <a:bodyPr>
            <a:normAutofit fontScale="90000"/>
          </a:bodyPr>
          <a:lstStyle/>
          <a:p>
            <a:r>
              <a:rPr lang="en-AU" dirty="0" smtClean="0"/>
              <a:t>What are  the students thinking?</a:t>
            </a:r>
            <a:endParaRPr lang="en-AU" dirty="0"/>
          </a:p>
        </p:txBody>
      </p:sp>
      <p:pic>
        <p:nvPicPr>
          <p:cNvPr id="4" name="childrens reflections LTLL.wmv">
            <a:hlinkClick r:id="" action="ppaction://media"/>
          </p:cNvPr>
          <p:cNvPicPr>
            <a:picLocks noGrp="1" noRot="1" noChangeAspect="1"/>
          </p:cNvPicPr>
          <p:nvPr>
            <p:ph idx="1"/>
            <a:videoFile r:link="rId1"/>
          </p:nvPr>
        </p:nvPicPr>
        <p:blipFill>
          <a:blip r:embed="rId3" cstate="print"/>
          <a:stretch>
            <a:fillRect/>
          </a:stretch>
        </p:blipFill>
        <p:spPr>
          <a:xfrm>
            <a:off x="1524000" y="1181100"/>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smtClean="0">
                <a:effectLst>
                  <a:outerShdw blurRad="38100" dist="38100" dir="2700000" algn="tl">
                    <a:srgbClr val="000000">
                      <a:alpha val="43137"/>
                    </a:srgbClr>
                  </a:outerShdw>
                </a:effectLst>
              </a:rPr>
              <a:t>Three challenges, </a:t>
            </a:r>
            <a:r>
              <a:rPr lang="en-AU" dirty="0" err="1" smtClean="0">
                <a:effectLst>
                  <a:outerShdw blurRad="38100" dist="38100" dir="2700000" algn="tl">
                    <a:srgbClr val="000000">
                      <a:alpha val="43137"/>
                    </a:srgbClr>
                  </a:outerShdw>
                </a:effectLst>
              </a:rPr>
              <a:t>learnings</a:t>
            </a:r>
            <a:r>
              <a:rPr lang="en-AU" dirty="0" smtClean="0">
                <a:effectLst>
                  <a:outerShdw blurRad="38100" dist="38100" dir="2700000" algn="tl">
                    <a:srgbClr val="000000">
                      <a:alpha val="43137"/>
                    </a:srgbClr>
                  </a:outerShdw>
                </a:effectLst>
              </a:rPr>
              <a:t> </a:t>
            </a:r>
            <a:br>
              <a:rPr lang="en-AU" dirty="0" smtClean="0">
                <a:effectLst>
                  <a:outerShdw blurRad="38100" dist="38100" dir="2700000" algn="tl">
                    <a:srgbClr val="000000">
                      <a:alpha val="43137"/>
                    </a:srgbClr>
                  </a:outerShdw>
                </a:effectLst>
              </a:rPr>
            </a:br>
            <a:r>
              <a:rPr lang="en-AU" dirty="0" smtClean="0">
                <a:effectLst>
                  <a:outerShdw blurRad="38100" dist="38100" dir="2700000" algn="tl">
                    <a:srgbClr val="000000">
                      <a:alpha val="43137"/>
                    </a:srgbClr>
                  </a:outerShdw>
                </a:effectLst>
              </a:rPr>
              <a:t>and questions </a:t>
            </a:r>
            <a:endParaRPr lang="en-AU" dirty="0">
              <a:effectLst>
                <a:outerShdw blurRad="38100" dist="38100" dir="2700000" algn="tl">
                  <a:srgbClr val="000000">
                    <a:alpha val="43137"/>
                  </a:srgbClr>
                </a:outerShdw>
              </a:effectLst>
            </a:endParaRPr>
          </a:p>
        </p:txBody>
      </p:sp>
      <p:pic>
        <p:nvPicPr>
          <p:cNvPr id="4" name="LTLL Staff Reflections.wmv">
            <a:hlinkClick r:id="" action="ppaction://media"/>
          </p:cNvPr>
          <p:cNvPicPr>
            <a:picLocks noGrp="1" noRot="1" noChangeAspect="1"/>
          </p:cNvPicPr>
          <p:nvPr>
            <p:ph idx="1"/>
            <a:videoFile r:link="rId1"/>
          </p:nvPr>
        </p:nvPicPr>
        <p:blipFill>
          <a:blip r:embed="rId3" cstate="print"/>
          <a:stretch>
            <a:fillRect/>
          </a:stretch>
        </p:blipFill>
        <p:spPr>
          <a:xfrm>
            <a:off x="1403648" y="1556792"/>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25144"/>
            <a:ext cx="7772400" cy="1143000"/>
          </a:xfrm>
        </p:spPr>
        <p:txBody>
          <a:bodyPr>
            <a:normAutofit fontScale="90000"/>
          </a:bodyPr>
          <a:lstStyle/>
          <a:p>
            <a:r>
              <a:rPr lang="en-AU" dirty="0" smtClean="0">
                <a:effectLst>
                  <a:outerShdw blurRad="38100" dist="38100" dir="2700000" algn="tl">
                    <a:srgbClr val="000000">
                      <a:alpha val="43137"/>
                    </a:srgbClr>
                  </a:outerShdw>
                </a:effectLst>
              </a:rPr>
              <a:t>Three </a:t>
            </a:r>
            <a:r>
              <a:rPr lang="en-AU" dirty="0" err="1" smtClean="0">
                <a:effectLst>
                  <a:outerShdw blurRad="38100" dist="38100" dir="2700000" algn="tl">
                    <a:srgbClr val="000000">
                      <a:alpha val="43137"/>
                    </a:srgbClr>
                  </a:outerShdw>
                </a:effectLst>
              </a:rPr>
              <a:t>chalLenges</a:t>
            </a:r>
            <a:r>
              <a:rPr lang="en-AU" dirty="0" smtClean="0">
                <a:effectLst>
                  <a:outerShdw blurRad="38100" dist="38100" dir="2700000" algn="tl">
                    <a:srgbClr val="000000">
                      <a:alpha val="43137"/>
                    </a:srgbClr>
                  </a:outerShdw>
                </a:effectLst>
              </a:rPr>
              <a:t> </a:t>
            </a:r>
            <a:r>
              <a:rPr lang="en-AU" dirty="0" smtClean="0"/>
              <a:t/>
            </a:r>
            <a:br>
              <a:rPr lang="en-AU" dirty="0" smtClean="0"/>
            </a:br>
            <a:r>
              <a:rPr lang="en-AU" dirty="0" smtClean="0"/>
              <a:t/>
            </a:r>
            <a:br>
              <a:rPr lang="en-AU" dirty="0" smtClean="0"/>
            </a:br>
            <a:r>
              <a:rPr lang="en-AU" i="1" cap="none" dirty="0" smtClean="0">
                <a:latin typeface="Calibri" pitchFamily="34" charset="0"/>
              </a:rPr>
              <a:t>1. Time! Time to effectively teach all components of the literacy block</a:t>
            </a:r>
            <a:br>
              <a:rPr lang="en-AU" i="1" cap="none" dirty="0" smtClean="0">
                <a:latin typeface="Calibri" pitchFamily="34" charset="0"/>
              </a:rPr>
            </a:br>
            <a:r>
              <a:rPr lang="en-AU" i="1" cap="none" dirty="0" smtClean="0">
                <a:latin typeface="Calibri" pitchFamily="34" charset="0"/>
              </a:rPr>
              <a:t>2. Bringing varied experiences and understandings to then form agreed practices for writing. </a:t>
            </a:r>
            <a:br>
              <a:rPr lang="en-AU" i="1" cap="none" dirty="0" smtClean="0">
                <a:latin typeface="Calibri" pitchFamily="34" charset="0"/>
              </a:rPr>
            </a:br>
            <a:r>
              <a:rPr lang="en-AU" i="1" cap="none" dirty="0" smtClean="0">
                <a:latin typeface="Calibri" pitchFamily="34" charset="0"/>
              </a:rPr>
              <a:t>3. Utilising assessment data to drive teaching and learning, with A good understanding of learning expectations. </a:t>
            </a: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endParaRPr lang="en-A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67544" y="1124744"/>
            <a:ext cx="7772400" cy="1143000"/>
          </a:xfrm>
          <a:prstGeom prst="rect">
            <a:avLst/>
          </a:prstGeom>
        </p:spPr>
        <p:txBody>
          <a:bodyPr>
            <a:normAutofit fontScale="25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12800" b="0" i="0" u="none" strike="noStrike" kern="1200" cap="all"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Three </a:t>
            </a:r>
            <a:r>
              <a:rPr kumimoji="0" lang="en-AU" sz="12800" b="0" i="0" u="none" strike="noStrike" kern="1200" cap="all" spc="0" normalizeH="0" baseline="0" noProof="0" dirty="0" err="1" smtClean="0">
                <a:ln>
                  <a:noFill/>
                </a:ln>
                <a:solidFill>
                  <a:schemeClr val="tx1"/>
                </a:solidFill>
                <a:effectLst>
                  <a:outerShdw blurRad="38100" dist="38100" dir="2700000" algn="tl">
                    <a:srgbClr val="000000">
                      <a:alpha val="43137"/>
                    </a:srgbClr>
                  </a:outerShdw>
                </a:effectLst>
                <a:uLnTx/>
                <a:uFillTx/>
                <a:latin typeface="+mj-lt"/>
                <a:ea typeface="+mj-ea"/>
                <a:cs typeface="+mj-cs"/>
              </a:rPr>
              <a:t>learnings</a:t>
            </a:r>
            <a:endParaRPr kumimoji="0" lang="en-AU" sz="12800" b="0" i="0" u="none" strike="noStrike" kern="1200" cap="all"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12800" b="0" i="0" u="none" strike="noStrike" kern="1200" cap="all" spc="0" normalizeH="0" baseline="0" noProof="0" dirty="0" smtClean="0">
                <a:ln>
                  <a:noFill/>
                </a:ln>
                <a:solidFill>
                  <a:schemeClr val="tx1"/>
                </a:solidFill>
                <a:effectLst/>
                <a:uLnTx/>
                <a:uFillTx/>
                <a:latin typeface="+mj-lt"/>
                <a:ea typeface="+mj-ea"/>
                <a:cs typeface="+mj-cs"/>
              </a:rPr>
              <a:t/>
            </a:r>
            <a:br>
              <a:rPr kumimoji="0" lang="en-AU" sz="12800" b="0" i="0" u="none" strike="noStrike" kern="1200" cap="all" spc="0" normalizeH="0" baseline="0" noProof="0" dirty="0" smtClean="0">
                <a:ln>
                  <a:noFill/>
                </a:ln>
                <a:solidFill>
                  <a:schemeClr val="tx1"/>
                </a:solidFill>
                <a:effectLst/>
                <a:uLnTx/>
                <a:uFillTx/>
                <a:latin typeface="+mj-lt"/>
                <a:ea typeface="+mj-ea"/>
                <a:cs typeface="+mj-cs"/>
              </a:rPr>
            </a:br>
            <a:r>
              <a:rPr kumimoji="0" lang="en-AU" sz="12800" b="0" i="1" u="none" strike="noStrike" kern="1200" cap="none" spc="0" normalizeH="0" baseline="0" noProof="0" dirty="0" smtClean="0">
                <a:ln>
                  <a:noFill/>
                </a:ln>
                <a:solidFill>
                  <a:schemeClr val="tx1"/>
                </a:solidFill>
                <a:effectLst/>
                <a:uLnTx/>
                <a:uFillTx/>
                <a:latin typeface="Calibri" pitchFamily="34" charset="0"/>
                <a:ea typeface="+mj-ea"/>
                <a:cs typeface="+mj-cs"/>
              </a:rPr>
              <a:t>1. First Steps Writing</a:t>
            </a:r>
            <a:r>
              <a:rPr kumimoji="0" lang="en-AU" sz="12800" b="0" i="1" u="none" strike="noStrike" kern="1200" cap="none" spc="0" normalizeH="0" noProof="0" dirty="0" smtClean="0">
                <a:ln>
                  <a:noFill/>
                </a:ln>
                <a:solidFill>
                  <a:schemeClr val="tx1"/>
                </a:solidFill>
                <a:effectLst/>
                <a:uLnTx/>
                <a:uFillTx/>
                <a:latin typeface="Calibri" pitchFamily="34" charset="0"/>
                <a:ea typeface="+mj-ea"/>
                <a:cs typeface="+mj-cs"/>
              </a:rPr>
              <a:t> training and the value of this literacy resource. </a:t>
            </a:r>
            <a:r>
              <a:rPr kumimoji="0" lang="en-AU" sz="12800" b="0" i="1" u="none" strike="noStrike" kern="1200" cap="none" spc="0" normalizeH="0" baseline="0" noProof="0" dirty="0" smtClean="0">
                <a:ln>
                  <a:noFill/>
                </a:ln>
                <a:solidFill>
                  <a:schemeClr val="tx1"/>
                </a:solidFill>
                <a:effectLst/>
                <a:uLnTx/>
                <a:uFillTx/>
                <a:latin typeface="Calibri" pitchFamily="34" charset="0"/>
                <a:ea typeface="+mj-ea"/>
                <a:cs typeface="+mj-cs"/>
              </a:rPr>
              <a:t/>
            </a:r>
            <a:br>
              <a:rPr kumimoji="0" lang="en-AU" sz="12800" b="0" i="1" u="none" strike="noStrike" kern="1200" cap="none" spc="0" normalizeH="0" baseline="0" noProof="0" dirty="0" smtClean="0">
                <a:ln>
                  <a:noFill/>
                </a:ln>
                <a:solidFill>
                  <a:schemeClr val="tx1"/>
                </a:solidFill>
                <a:effectLst/>
                <a:uLnTx/>
                <a:uFillTx/>
                <a:latin typeface="Calibri" pitchFamily="34" charset="0"/>
                <a:ea typeface="+mj-ea"/>
                <a:cs typeface="+mj-cs"/>
              </a:rPr>
            </a:br>
            <a:r>
              <a:rPr kumimoji="0" lang="en-AU" sz="12800" b="0" i="1" u="none" strike="noStrike" kern="1200" cap="none" spc="0" normalizeH="0" baseline="0" noProof="0" dirty="0" smtClean="0">
                <a:ln>
                  <a:noFill/>
                </a:ln>
                <a:solidFill>
                  <a:schemeClr val="tx1"/>
                </a:solidFill>
                <a:effectLst/>
                <a:uLnTx/>
                <a:uFillTx/>
                <a:latin typeface="Calibri" pitchFamily="34" charset="0"/>
                <a:ea typeface="+mj-ea"/>
                <a:cs typeface="+mj-cs"/>
              </a:rPr>
              <a:t>2. The importance of sharing and professional conversation,</a:t>
            </a:r>
            <a:r>
              <a:rPr kumimoji="0" lang="en-AU" sz="12800" b="0" i="1" u="none" strike="noStrike" kern="1200" cap="none" spc="0" normalizeH="0" noProof="0" dirty="0" smtClean="0">
                <a:ln>
                  <a:noFill/>
                </a:ln>
                <a:solidFill>
                  <a:schemeClr val="tx1"/>
                </a:solidFill>
                <a:effectLst/>
                <a:uLnTx/>
                <a:uFillTx/>
                <a:latin typeface="Calibri" pitchFamily="34" charset="0"/>
                <a:ea typeface="+mj-ea"/>
                <a:cs typeface="+mj-cs"/>
              </a:rPr>
              <a:t> forming agreed practices</a:t>
            </a:r>
            <a:r>
              <a:rPr kumimoji="0" lang="en-AU" sz="12800" b="0" i="1" u="none" strike="noStrike" kern="1200" cap="none" spc="0" normalizeH="0" baseline="0" noProof="0" dirty="0" smtClean="0">
                <a:ln>
                  <a:noFill/>
                </a:ln>
                <a:solidFill>
                  <a:schemeClr val="tx1"/>
                </a:solidFill>
                <a:effectLst/>
                <a:uLnTx/>
                <a:uFillTx/>
                <a:latin typeface="Calibri" pitchFamily="34" charset="0"/>
                <a:ea typeface="+mj-ea"/>
                <a:cs typeface="+mj-cs"/>
              </a:rPr>
              <a:t>. </a:t>
            </a:r>
            <a:br>
              <a:rPr kumimoji="0" lang="en-AU" sz="12800" b="0" i="1" u="none" strike="noStrike" kern="1200" cap="none" spc="0" normalizeH="0" baseline="0" noProof="0" dirty="0" smtClean="0">
                <a:ln>
                  <a:noFill/>
                </a:ln>
                <a:solidFill>
                  <a:schemeClr val="tx1"/>
                </a:solidFill>
                <a:effectLst/>
                <a:uLnTx/>
                <a:uFillTx/>
                <a:latin typeface="Calibri" pitchFamily="34" charset="0"/>
                <a:ea typeface="+mj-ea"/>
                <a:cs typeface="+mj-cs"/>
              </a:rPr>
            </a:br>
            <a:r>
              <a:rPr kumimoji="0" lang="en-AU" sz="12800" b="0" i="1" u="none" strike="noStrike" kern="1200" cap="none" spc="0" normalizeH="0" baseline="0" noProof="0" dirty="0" smtClean="0">
                <a:ln>
                  <a:noFill/>
                </a:ln>
                <a:solidFill>
                  <a:schemeClr val="tx1"/>
                </a:solidFill>
                <a:effectLst/>
                <a:uLnTx/>
                <a:uFillTx/>
                <a:latin typeface="Calibri" pitchFamily="34" charset="0"/>
                <a:ea typeface="+mj-ea"/>
                <a:cs typeface="+mj-cs"/>
              </a:rPr>
              <a:t>3. Importance and desire to have clearly defined</a:t>
            </a:r>
            <a:r>
              <a:rPr kumimoji="0" lang="en-AU" sz="12800" b="0" i="1" u="none" strike="noStrike" kern="1200" cap="none" spc="0" normalizeH="0" noProof="0" dirty="0" smtClean="0">
                <a:ln>
                  <a:noFill/>
                </a:ln>
                <a:solidFill>
                  <a:schemeClr val="tx1"/>
                </a:solidFill>
                <a:effectLst/>
                <a:uLnTx/>
                <a:uFillTx/>
                <a:latin typeface="Calibri" pitchFamily="34" charset="0"/>
                <a:ea typeface="+mj-ea"/>
                <a:cs typeface="+mj-cs"/>
              </a:rPr>
              <a:t> standards for assessing, to then authentically report to parents</a:t>
            </a:r>
            <a:r>
              <a:rPr kumimoji="0" lang="en-AU" sz="12800" b="0" i="1" u="none" strike="noStrike" kern="1200" cap="none" spc="0" normalizeH="0" baseline="0" noProof="0" dirty="0" smtClean="0">
                <a:ln>
                  <a:noFill/>
                </a:ln>
                <a:solidFill>
                  <a:schemeClr val="tx1"/>
                </a:solidFill>
                <a:effectLst/>
                <a:uLnTx/>
                <a:uFillTx/>
                <a:latin typeface="Calibri" pitchFamily="34" charset="0"/>
                <a:ea typeface="+mj-ea"/>
                <a:cs typeface="+mj-cs"/>
              </a:rPr>
              <a:t>. </a:t>
            </a:r>
            <a:r>
              <a:rPr kumimoji="0" lang="en-AU" sz="12800" b="0" i="0" u="none" strike="noStrike" kern="1200" cap="all" spc="0" normalizeH="0" baseline="0" noProof="0" dirty="0" smtClean="0">
                <a:ln>
                  <a:noFill/>
                </a:ln>
                <a:solidFill>
                  <a:schemeClr val="tx1"/>
                </a:solidFill>
                <a:effectLst/>
                <a:uLnTx/>
                <a:uFillTx/>
                <a:latin typeface="+mj-lt"/>
                <a:ea typeface="+mj-ea"/>
                <a:cs typeface="+mj-cs"/>
              </a:rPr>
              <a:t/>
            </a:r>
            <a:br>
              <a:rPr kumimoji="0" lang="en-AU" sz="12800" b="0" i="0" u="none" strike="noStrike" kern="1200" cap="all" spc="0" normalizeH="0" baseline="0" noProof="0" dirty="0" smtClean="0">
                <a:ln>
                  <a:noFill/>
                </a:ln>
                <a:solidFill>
                  <a:schemeClr val="tx1"/>
                </a:solidFill>
                <a:effectLst/>
                <a:uLnTx/>
                <a:uFillTx/>
                <a:latin typeface="+mj-lt"/>
                <a:ea typeface="+mj-ea"/>
                <a:cs typeface="+mj-cs"/>
              </a:rPr>
            </a:br>
            <a:r>
              <a:rPr kumimoji="0" lang="en-AU" sz="12800" b="0" i="0" u="none" strike="noStrike" kern="1200" cap="all" spc="0" normalizeH="0" baseline="0" noProof="0" dirty="0" smtClean="0">
                <a:ln>
                  <a:noFill/>
                </a:ln>
                <a:solidFill>
                  <a:schemeClr val="tx1"/>
                </a:solidFill>
                <a:effectLst/>
                <a:uLnTx/>
                <a:uFillTx/>
                <a:latin typeface="+mj-lt"/>
                <a:ea typeface="+mj-ea"/>
                <a:cs typeface="+mj-cs"/>
              </a:rPr>
              <a:t/>
            </a:r>
            <a:br>
              <a:rPr kumimoji="0" lang="en-AU" sz="128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endParaRPr kumimoji="0" lang="en-AU" sz="3600" b="0" i="0" u="none" strike="noStrike" kern="1200" cap="all"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11560" y="1052736"/>
            <a:ext cx="7772400" cy="1143000"/>
          </a:xfrm>
          <a:prstGeom prst="rect">
            <a:avLst/>
          </a:prstGeom>
        </p:spPr>
        <p:txBody>
          <a:bodyPr>
            <a:normAutofit fontScale="25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12800" b="0" i="0" u="none" strike="noStrike" kern="1200" cap="all"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Three questions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12800" b="0" i="0" u="none" strike="noStrike" kern="1200" cap="all" spc="0" normalizeH="0" baseline="0" noProof="0" dirty="0" smtClean="0">
                <a:ln>
                  <a:noFill/>
                </a:ln>
                <a:solidFill>
                  <a:schemeClr val="tx1"/>
                </a:solidFill>
                <a:effectLst/>
                <a:uLnTx/>
                <a:uFillTx/>
                <a:latin typeface="+mj-lt"/>
                <a:ea typeface="+mj-ea"/>
                <a:cs typeface="+mj-cs"/>
              </a:rPr>
              <a:t/>
            </a:r>
            <a:br>
              <a:rPr kumimoji="0" lang="en-AU" sz="12800" b="0" i="0" u="none" strike="noStrike" kern="1200" cap="all" spc="0" normalizeH="0" baseline="0" noProof="0" dirty="0" smtClean="0">
                <a:ln>
                  <a:noFill/>
                </a:ln>
                <a:solidFill>
                  <a:schemeClr val="tx1"/>
                </a:solidFill>
                <a:effectLst/>
                <a:uLnTx/>
                <a:uFillTx/>
                <a:latin typeface="+mj-lt"/>
                <a:ea typeface="+mj-ea"/>
                <a:cs typeface="+mj-cs"/>
              </a:rPr>
            </a:br>
            <a:r>
              <a:rPr kumimoji="0" lang="en-AU" sz="12800" b="0" i="1" u="none" strike="noStrike" kern="1200" cap="none" spc="0" normalizeH="0" baseline="0" noProof="0" dirty="0" smtClean="0">
                <a:ln>
                  <a:noFill/>
                </a:ln>
                <a:solidFill>
                  <a:schemeClr val="tx1"/>
                </a:solidFill>
                <a:effectLst/>
                <a:uLnTx/>
                <a:uFillTx/>
                <a:latin typeface="Calibri" pitchFamily="34" charset="0"/>
                <a:ea typeface="+mj-ea"/>
                <a:cs typeface="+mj-cs"/>
              </a:rPr>
              <a:t>1. How do we keep this model of school improvement and</a:t>
            </a:r>
            <a:r>
              <a:rPr kumimoji="0" lang="en-AU" sz="12800" b="0" i="1" u="none" strike="noStrike" kern="1200" cap="none" spc="0" normalizeH="0" noProof="0" dirty="0" smtClean="0">
                <a:ln>
                  <a:noFill/>
                </a:ln>
                <a:solidFill>
                  <a:schemeClr val="tx1"/>
                </a:solidFill>
                <a:effectLst/>
                <a:uLnTx/>
                <a:uFillTx/>
                <a:latin typeface="Calibri" pitchFamily="34" charset="0"/>
                <a:ea typeface="+mj-ea"/>
                <a:cs typeface="+mj-cs"/>
              </a:rPr>
              <a:t> focus? </a:t>
            </a:r>
          </a:p>
          <a:p>
            <a:pPr marL="0" marR="0" lvl="0" indent="0" algn="l" defTabSz="914400" rtl="0" eaLnBrk="1" fontAlgn="auto" latinLnBrk="0" hangingPunct="1">
              <a:lnSpc>
                <a:spcPct val="100000"/>
              </a:lnSpc>
              <a:spcBef>
                <a:spcPct val="0"/>
              </a:spcBef>
              <a:spcAft>
                <a:spcPts val="0"/>
              </a:spcAft>
              <a:buClrTx/>
              <a:buSzTx/>
              <a:buFontTx/>
              <a:buNone/>
              <a:tabLst/>
              <a:defRPr/>
            </a:pPr>
            <a:r>
              <a:rPr lang="en-AU" sz="12800" i="1" baseline="0" dirty="0" smtClean="0">
                <a:latin typeface="Calibri" pitchFamily="34" charset="0"/>
                <a:ea typeface="+mj-ea"/>
                <a:cs typeface="+mj-cs"/>
              </a:rPr>
              <a:t>2.</a:t>
            </a:r>
            <a:r>
              <a:rPr lang="en-AU" sz="12800" i="1" dirty="0" smtClean="0">
                <a:latin typeface="Calibri" pitchFamily="34" charset="0"/>
                <a:ea typeface="+mj-ea"/>
                <a:cs typeface="+mj-cs"/>
              </a:rPr>
              <a:t> How do we use ICT more effectively  in the writing block?</a:t>
            </a:r>
          </a:p>
          <a:p>
            <a:pPr marL="0" marR="0" lvl="0" indent="0" algn="l" defTabSz="914400" rtl="0" eaLnBrk="1" fontAlgn="auto" latinLnBrk="0" hangingPunct="1">
              <a:lnSpc>
                <a:spcPct val="100000"/>
              </a:lnSpc>
              <a:spcBef>
                <a:spcPct val="0"/>
              </a:spcBef>
              <a:spcAft>
                <a:spcPts val="0"/>
              </a:spcAft>
              <a:buClrTx/>
              <a:buSzTx/>
              <a:buFontTx/>
              <a:buNone/>
              <a:tabLst/>
              <a:defRPr/>
            </a:pPr>
            <a:r>
              <a:rPr lang="en-AU" sz="12800" i="1" dirty="0" smtClean="0">
                <a:latin typeface="Calibri" pitchFamily="34" charset="0"/>
                <a:ea typeface="+mj-ea"/>
                <a:cs typeface="+mj-cs"/>
              </a:rPr>
              <a:t>3. How do we support engage our reluctant writers, particularly boys?  </a:t>
            </a:r>
            <a:r>
              <a:rPr kumimoji="0" lang="en-AU" sz="12800" b="0" i="1" u="none" strike="noStrike" kern="1200" cap="none" spc="0" normalizeH="0" baseline="0" noProof="0" dirty="0" smtClean="0">
                <a:ln>
                  <a:noFill/>
                </a:ln>
                <a:solidFill>
                  <a:schemeClr val="tx1"/>
                </a:solidFill>
                <a:effectLst/>
                <a:uLnTx/>
                <a:uFillTx/>
                <a:latin typeface="Calibri" pitchFamily="34" charset="0"/>
                <a:ea typeface="+mj-ea"/>
                <a:cs typeface="+mj-cs"/>
              </a:rPr>
              <a:t> </a:t>
            </a:r>
            <a:r>
              <a:rPr kumimoji="0" lang="en-AU" sz="12800" b="0" i="0" u="none" strike="noStrike" kern="1200" cap="all" spc="0" normalizeH="0" baseline="0" noProof="0" dirty="0" smtClean="0">
                <a:ln>
                  <a:noFill/>
                </a:ln>
                <a:solidFill>
                  <a:schemeClr val="tx1"/>
                </a:solidFill>
                <a:effectLst/>
                <a:uLnTx/>
                <a:uFillTx/>
                <a:latin typeface="+mj-lt"/>
                <a:ea typeface="+mj-ea"/>
                <a:cs typeface="+mj-cs"/>
              </a:rPr>
              <a:t/>
            </a:r>
            <a:br>
              <a:rPr kumimoji="0" lang="en-AU" sz="12800" b="0" i="0" u="none" strike="noStrike" kern="1200" cap="all" spc="0" normalizeH="0" baseline="0" noProof="0" dirty="0" smtClean="0">
                <a:ln>
                  <a:noFill/>
                </a:ln>
                <a:solidFill>
                  <a:schemeClr val="tx1"/>
                </a:solidFill>
                <a:effectLst/>
                <a:uLnTx/>
                <a:uFillTx/>
                <a:latin typeface="+mj-lt"/>
                <a:ea typeface="+mj-ea"/>
                <a:cs typeface="+mj-cs"/>
              </a:rPr>
            </a:br>
            <a:r>
              <a:rPr kumimoji="0" lang="en-AU" sz="12800" b="0" i="0" u="none" strike="noStrike" kern="1200" cap="all" spc="0" normalizeH="0" baseline="0" noProof="0" dirty="0" smtClean="0">
                <a:ln>
                  <a:noFill/>
                </a:ln>
                <a:solidFill>
                  <a:schemeClr val="tx1"/>
                </a:solidFill>
                <a:effectLst/>
                <a:uLnTx/>
                <a:uFillTx/>
                <a:latin typeface="+mj-lt"/>
                <a:ea typeface="+mj-ea"/>
                <a:cs typeface="+mj-cs"/>
              </a:rPr>
              <a:t/>
            </a:r>
            <a:br>
              <a:rPr kumimoji="0" lang="en-AU" sz="128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r>
              <a:rPr kumimoji="0" lang="en-AU" sz="3600" b="0" i="0" u="none" strike="noStrike" kern="1200" cap="all" spc="0" normalizeH="0" baseline="0" noProof="0" dirty="0" smtClean="0">
                <a:ln>
                  <a:noFill/>
                </a:ln>
                <a:solidFill>
                  <a:schemeClr val="tx1"/>
                </a:solidFill>
                <a:effectLst/>
                <a:uLnTx/>
                <a:uFillTx/>
                <a:latin typeface="+mj-lt"/>
                <a:ea typeface="+mj-ea"/>
                <a:cs typeface="+mj-cs"/>
              </a:rPr>
              <a:t/>
            </a:r>
            <a:br>
              <a:rPr kumimoji="0" lang="en-AU" sz="3600" b="0" i="0" u="none" strike="noStrike" kern="1200" cap="all" spc="0" normalizeH="0" baseline="0" noProof="0" dirty="0" smtClean="0">
                <a:ln>
                  <a:noFill/>
                </a:ln>
                <a:solidFill>
                  <a:schemeClr val="tx1"/>
                </a:solidFill>
                <a:effectLst/>
                <a:uLnTx/>
                <a:uFillTx/>
                <a:latin typeface="+mj-lt"/>
                <a:ea typeface="+mj-ea"/>
                <a:cs typeface="+mj-cs"/>
              </a:rPr>
            </a:br>
            <a:endParaRPr kumimoji="0" lang="en-AU" sz="3600" b="0" i="0" u="none" strike="noStrike" kern="1200" cap="all"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404664"/>
            <a:ext cx="7776864" cy="5724644"/>
          </a:xfrm>
          <a:prstGeom prst="rect">
            <a:avLst/>
          </a:prstGeom>
        </p:spPr>
        <p:txBody>
          <a:bodyPr wrap="square">
            <a:spAutoFit/>
          </a:bodyPr>
          <a:lstStyle/>
          <a:p>
            <a:pPr>
              <a:spcBef>
                <a:spcPct val="50000"/>
              </a:spcBef>
            </a:pPr>
            <a:endParaRPr lang="en-AU" dirty="0" smtClean="0"/>
          </a:p>
          <a:p>
            <a:pPr>
              <a:spcBef>
                <a:spcPct val="50000"/>
              </a:spcBef>
            </a:pPr>
            <a:r>
              <a:rPr lang="en-AU" sz="2400" dirty="0" smtClean="0"/>
              <a:t>Within Authentic Learning we wanted to make our focus; </a:t>
            </a:r>
          </a:p>
          <a:p>
            <a:pPr>
              <a:spcBef>
                <a:spcPct val="50000"/>
              </a:spcBef>
              <a:buFont typeface="Arial" pitchFamily="34" charset="0"/>
              <a:buChar char="•"/>
            </a:pPr>
            <a:r>
              <a:rPr lang="en-AU" sz="2400" dirty="0" smtClean="0"/>
              <a:t>Standards for assessment and learning </a:t>
            </a:r>
          </a:p>
          <a:p>
            <a:pPr>
              <a:spcBef>
                <a:spcPct val="50000"/>
              </a:spcBef>
              <a:buFont typeface="Arial" pitchFamily="34" charset="0"/>
              <a:buChar char="•"/>
            </a:pPr>
            <a:r>
              <a:rPr lang="en-AU" sz="2400" dirty="0" smtClean="0"/>
              <a:t>Student engagement</a:t>
            </a:r>
          </a:p>
          <a:p>
            <a:pPr>
              <a:spcBef>
                <a:spcPct val="50000"/>
              </a:spcBef>
            </a:pPr>
            <a:endParaRPr lang="en-AU" dirty="0" smtClean="0"/>
          </a:p>
          <a:p>
            <a:pPr>
              <a:spcBef>
                <a:spcPct val="50000"/>
              </a:spcBef>
            </a:pPr>
            <a:endParaRPr lang="en-AU" dirty="0" smtClean="0">
              <a:latin typeface="AdLib BT" pitchFamily="82" charset="0"/>
            </a:endParaRPr>
          </a:p>
          <a:p>
            <a:pPr>
              <a:spcBef>
                <a:spcPct val="50000"/>
              </a:spcBef>
            </a:pPr>
            <a:r>
              <a:rPr lang="en-AU" sz="2800" dirty="0" smtClean="0">
                <a:latin typeface="AdLib BT" pitchFamily="82" charset="0"/>
              </a:rPr>
              <a:t>BUT HOW?  IT’S SO BIG!</a:t>
            </a:r>
          </a:p>
          <a:p>
            <a:pPr>
              <a:spcBef>
                <a:spcPct val="50000"/>
              </a:spcBef>
            </a:pPr>
            <a:endParaRPr lang="en-AU" dirty="0" smtClean="0"/>
          </a:p>
          <a:p>
            <a:pPr>
              <a:spcBef>
                <a:spcPct val="50000"/>
              </a:spcBef>
            </a:pPr>
            <a:endParaRPr lang="en-AU" dirty="0" smtClean="0"/>
          </a:p>
          <a:p>
            <a:pPr>
              <a:spcBef>
                <a:spcPct val="50000"/>
              </a:spcBef>
            </a:pPr>
            <a:r>
              <a:rPr lang="en-AU" sz="2400" i="1" dirty="0" smtClean="0"/>
              <a:t>So to be transforming we needed to narrow the focus</a:t>
            </a:r>
          </a:p>
          <a:p>
            <a:pPr>
              <a:spcBef>
                <a:spcPct val="50000"/>
              </a:spcBef>
            </a:pPr>
            <a:endParaRPr lang="en-AU" dirty="0" smtClean="0"/>
          </a:p>
          <a:p>
            <a:pPr>
              <a:spcBef>
                <a:spcPct val="50000"/>
              </a:spcBef>
            </a:pPr>
            <a:endParaRPr lang="en-AU" b="1" dirty="0" smtClean="0"/>
          </a:p>
        </p:txBody>
      </p:sp>
      <p:pic>
        <p:nvPicPr>
          <p:cNvPr id="4" name="Picture 3" descr="LTLL 019.jpg"/>
          <p:cNvPicPr>
            <a:picLocks noChangeAspect="1"/>
          </p:cNvPicPr>
          <p:nvPr/>
        </p:nvPicPr>
        <p:blipFill>
          <a:blip r:embed="rId3" cstate="print"/>
          <a:stretch>
            <a:fillRect/>
          </a:stretch>
        </p:blipFill>
        <p:spPr>
          <a:xfrm>
            <a:off x="5724128" y="1628800"/>
            <a:ext cx="3227851" cy="2420888"/>
          </a:xfrm>
          <a:prstGeom prst="rect">
            <a:avLst/>
          </a:prstGeom>
          <a:ln>
            <a:noFill/>
          </a:ln>
          <a:effectLst>
            <a:softEdge rad="112500"/>
          </a:effectLst>
        </p:spPr>
      </p:pic>
    </p:spTree>
    <p:extLst>
      <p:ext uri="{BB962C8B-B14F-4D97-AF65-F5344CB8AC3E}">
        <p14:creationId xmlns:p14="http://schemas.microsoft.com/office/powerpoint/2010/main" xmlns="" val="3894863300"/>
      </p:ext>
    </p:extLst>
  </p:cSld>
  <p:clrMapOvr>
    <a:masterClrMapping/>
  </p:clrMapOvr>
  <mc:AlternateContent xmlns:mc="http://schemas.openxmlformats.org/markup-compatibility/2006">
    <mc:Choice xmlns:p14="http://schemas.microsoft.com/office/powerpoint/2010/main" xmlns="" Requires="p14">
      <p:transition spd="slow" p14:dur="2000" advClick="0" advTm="4000"/>
    </mc:Choice>
    <mc:Fallback>
      <p:transition spd="slow" advClick="0" advTm="4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188640"/>
            <a:ext cx="8496944" cy="4785926"/>
          </a:xfrm>
          <a:prstGeom prst="rect">
            <a:avLst/>
          </a:prstGeom>
        </p:spPr>
        <p:txBody>
          <a:bodyPr wrap="square">
            <a:spAutoFit/>
          </a:bodyPr>
          <a:lstStyle/>
          <a:p>
            <a:pPr>
              <a:spcBef>
                <a:spcPct val="50000"/>
              </a:spcBef>
            </a:pPr>
            <a:r>
              <a:rPr lang="en-AU" sz="2800" b="1" dirty="0" smtClean="0"/>
              <a:t>AUTHENTIC LEARNING</a:t>
            </a:r>
          </a:p>
          <a:p>
            <a:pPr marL="285750" indent="-285750">
              <a:spcBef>
                <a:spcPct val="50000"/>
              </a:spcBef>
            </a:pPr>
            <a:r>
              <a:rPr lang="en-AU" sz="2000" dirty="0" smtClean="0">
                <a:effectLst>
                  <a:outerShdw blurRad="38100" dist="38100" dir="2700000" algn="tl">
                    <a:srgbClr val="000000">
                      <a:alpha val="43137"/>
                    </a:srgbClr>
                  </a:outerShdw>
                </a:effectLst>
                <a:latin typeface="Calibri" pitchFamily="34" charset="0"/>
              </a:rPr>
              <a:t>STANDARDS FOR ASSESSMENT AND LEARNING</a:t>
            </a:r>
          </a:p>
          <a:p>
            <a:r>
              <a:rPr lang="en-AU" dirty="0" smtClean="0">
                <a:latin typeface="Calibri" pitchFamily="34" charset="0"/>
              </a:rPr>
              <a:t>Develop </a:t>
            </a:r>
            <a:r>
              <a:rPr lang="en-AU" dirty="0" smtClean="0">
                <a:latin typeface="Calibri" pitchFamily="34" charset="0"/>
              </a:rPr>
              <a:t>standards for assessment and learning;</a:t>
            </a:r>
          </a:p>
          <a:p>
            <a:pPr lvl="0">
              <a:buFont typeface="Arial" pitchFamily="34" charset="0"/>
              <a:buChar char="•"/>
            </a:pPr>
            <a:r>
              <a:rPr lang="en-AU" b="1" i="1" dirty="0" smtClean="0">
                <a:latin typeface="Calibri" pitchFamily="34" charset="0"/>
              </a:rPr>
              <a:t>Develops standards that are clear and known by all staff, students and parents</a:t>
            </a:r>
          </a:p>
          <a:p>
            <a:pPr lvl="0">
              <a:buFont typeface="Arial" pitchFamily="34" charset="0"/>
              <a:buChar char="•"/>
            </a:pPr>
            <a:r>
              <a:rPr lang="en-AU" b="1" i="1" dirty="0" smtClean="0">
                <a:latin typeface="Calibri" pitchFamily="34" charset="0"/>
              </a:rPr>
              <a:t>Matches performance against standards</a:t>
            </a:r>
          </a:p>
          <a:p>
            <a:pPr lvl="0">
              <a:buFont typeface="Arial" pitchFamily="34" charset="0"/>
              <a:buChar char="•"/>
            </a:pPr>
            <a:r>
              <a:rPr lang="en-AU" b="1" i="1" dirty="0" smtClean="0">
                <a:latin typeface="Calibri" pitchFamily="34" charset="0"/>
              </a:rPr>
              <a:t>Uses assessment data to shape teaching and learning</a:t>
            </a:r>
          </a:p>
          <a:p>
            <a:pPr lvl="0">
              <a:buFont typeface="Arial" pitchFamily="34" charset="0"/>
              <a:buChar char="•"/>
            </a:pPr>
            <a:r>
              <a:rPr lang="en-AU" b="1" i="1" dirty="0" smtClean="0">
                <a:latin typeface="Calibri" pitchFamily="34" charset="0"/>
              </a:rPr>
              <a:t>Provides authentic learning </a:t>
            </a:r>
            <a:r>
              <a:rPr lang="en-AU" b="1" i="1" dirty="0" smtClean="0">
                <a:latin typeface="Calibri" pitchFamily="34" charset="0"/>
              </a:rPr>
              <a:t>experiences</a:t>
            </a:r>
          </a:p>
          <a:p>
            <a:pPr lvl="0"/>
            <a:endParaRPr lang="en-AU" sz="2000" b="1" i="1" dirty="0" smtClean="0">
              <a:latin typeface="Calibri" pitchFamily="34" charset="0"/>
            </a:endParaRPr>
          </a:p>
          <a:p>
            <a:r>
              <a:rPr lang="en-AU" sz="2000" dirty="0" smtClean="0">
                <a:effectLst>
                  <a:outerShdw blurRad="38100" dist="38100" dir="2700000" algn="tl">
                    <a:srgbClr val="000000">
                      <a:alpha val="43137"/>
                    </a:srgbClr>
                  </a:outerShdw>
                </a:effectLst>
                <a:latin typeface="Calibri" pitchFamily="34" charset="0"/>
              </a:rPr>
              <a:t>STUDENT ENGAGEMENT</a:t>
            </a:r>
          </a:p>
          <a:p>
            <a:r>
              <a:rPr lang="en-AU" dirty="0" smtClean="0">
                <a:latin typeface="Calibri" pitchFamily="34" charset="0"/>
              </a:rPr>
              <a:t>Improved </a:t>
            </a:r>
            <a:r>
              <a:rPr lang="en-AU" dirty="0" smtClean="0">
                <a:latin typeface="Calibri" pitchFamily="34" charset="0"/>
              </a:rPr>
              <a:t>student engagement;</a:t>
            </a:r>
          </a:p>
          <a:p>
            <a:pPr lvl="0">
              <a:buFont typeface="Arial" pitchFamily="34" charset="0"/>
              <a:buChar char="•"/>
            </a:pPr>
            <a:r>
              <a:rPr lang="en-AU" b="1" i="1" dirty="0" smtClean="0">
                <a:latin typeface="Calibri" pitchFamily="34" charset="0"/>
              </a:rPr>
              <a:t>Is explicitly focussed on individual goal setting</a:t>
            </a:r>
          </a:p>
          <a:p>
            <a:pPr lvl="0">
              <a:buFont typeface="Arial" pitchFamily="34" charset="0"/>
              <a:buChar char="•"/>
            </a:pPr>
            <a:r>
              <a:rPr lang="en-AU" b="1" i="1" dirty="0" smtClean="0">
                <a:latin typeface="Calibri" pitchFamily="34" charset="0"/>
              </a:rPr>
              <a:t>Uses Information Communication Technology </a:t>
            </a:r>
          </a:p>
          <a:p>
            <a:pPr lvl="0">
              <a:buFont typeface="Arial" pitchFamily="34" charset="0"/>
              <a:buChar char="•"/>
            </a:pPr>
            <a:r>
              <a:rPr lang="en-AU" b="1" i="1" dirty="0" smtClean="0">
                <a:latin typeface="Calibri" pitchFamily="34" charset="0"/>
              </a:rPr>
              <a:t>Seeks to make learning relevant to the lives of students</a:t>
            </a:r>
          </a:p>
          <a:p>
            <a:pPr lvl="0">
              <a:buFont typeface="Arial" pitchFamily="34" charset="0"/>
              <a:buChar char="•"/>
            </a:pPr>
            <a:r>
              <a:rPr lang="en-AU" b="1" i="1" dirty="0" smtClean="0">
                <a:latin typeface="Calibri" pitchFamily="34" charset="0"/>
              </a:rPr>
              <a:t>Enables transfer to new situations</a:t>
            </a:r>
          </a:p>
          <a:p>
            <a:pPr>
              <a:spcBef>
                <a:spcPct val="50000"/>
              </a:spcBef>
            </a:pPr>
            <a:r>
              <a:rPr lang="en-AU" b="1" dirty="0" smtClean="0"/>
              <a:t>ACROSS </a:t>
            </a:r>
            <a:r>
              <a:rPr lang="en-AU" b="1" dirty="0" smtClean="0"/>
              <a:t>THE AREA OF WRITING  - Utilising First Steps</a:t>
            </a:r>
          </a:p>
        </p:txBody>
      </p:sp>
      <p:sp>
        <p:nvSpPr>
          <p:cNvPr id="5" name="Rectangle 4"/>
          <p:cNvSpPr/>
          <p:nvPr/>
        </p:nvSpPr>
        <p:spPr>
          <a:xfrm>
            <a:off x="2555776" y="5445224"/>
            <a:ext cx="6768752" cy="461665"/>
          </a:xfrm>
          <a:prstGeom prst="rect">
            <a:avLst/>
          </a:prstGeom>
        </p:spPr>
        <p:txBody>
          <a:bodyPr wrap="square">
            <a:spAutoFit/>
          </a:bodyPr>
          <a:lstStyle/>
          <a:p>
            <a:pPr>
              <a:spcBef>
                <a:spcPct val="50000"/>
              </a:spcBef>
            </a:pPr>
            <a:r>
              <a:rPr lang="en-AU" sz="2400" b="1" dirty="0" smtClean="0">
                <a:solidFill>
                  <a:schemeClr val="bg1"/>
                </a:solidFill>
                <a:effectLst>
                  <a:outerShdw blurRad="38100" dist="38100" dir="2700000" algn="tl">
                    <a:srgbClr val="000000">
                      <a:alpha val="43137"/>
                    </a:srgbClr>
                  </a:outerShdw>
                </a:effectLst>
                <a:latin typeface="Lucida Handwriting" pitchFamily="66" charset="0"/>
              </a:rPr>
              <a:t>And the journey begins ……</a:t>
            </a:r>
            <a:endParaRPr lang="en-AU" sz="2400" b="1" dirty="0">
              <a:solidFill>
                <a:schemeClr val="bg1"/>
              </a:solidFill>
              <a:effectLst>
                <a:outerShdw blurRad="38100" dist="38100" dir="2700000" algn="tl">
                  <a:srgbClr val="000000">
                    <a:alpha val="43137"/>
                  </a:srgbClr>
                </a:outerShdw>
              </a:effectLst>
              <a:latin typeface="Lucida Handwriting" pitchFamily="66" charset="0"/>
            </a:endParaRPr>
          </a:p>
        </p:txBody>
      </p:sp>
      <p:pic>
        <p:nvPicPr>
          <p:cNvPr id="6" name="Picture 5" descr="LTLL 003.jpg"/>
          <p:cNvPicPr>
            <a:picLocks noChangeAspect="1"/>
          </p:cNvPicPr>
          <p:nvPr/>
        </p:nvPicPr>
        <p:blipFill>
          <a:blip r:embed="rId3" cstate="print"/>
          <a:stretch>
            <a:fillRect/>
          </a:stretch>
        </p:blipFill>
        <p:spPr>
          <a:xfrm>
            <a:off x="5868144" y="1772816"/>
            <a:ext cx="3275856" cy="2456892"/>
          </a:xfrm>
          <a:prstGeom prst="rect">
            <a:avLst/>
          </a:prstGeom>
          <a:ln>
            <a:noFill/>
          </a:ln>
          <a:effectLst>
            <a:softEdge rad="112500"/>
          </a:effectLst>
        </p:spPr>
      </p:pic>
    </p:spTree>
    <p:extLst>
      <p:ext uri="{BB962C8B-B14F-4D97-AF65-F5344CB8AC3E}">
        <p14:creationId xmlns:p14="http://schemas.microsoft.com/office/powerpoint/2010/main" xmlns="" val="30802281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0" y="0"/>
            <a:ext cx="914400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endParaRPr lang="en-US"/>
          </a:p>
        </p:txBody>
      </p:sp>
      <p:sp>
        <p:nvSpPr>
          <p:cNvPr id="15365" name="Text Box 5"/>
          <p:cNvSpPr txBox="1">
            <a:spLocks noChangeArrowheads="1"/>
          </p:cNvSpPr>
          <p:nvPr/>
        </p:nvSpPr>
        <p:spPr bwMode="auto">
          <a:xfrm>
            <a:off x="0" y="1700213"/>
            <a:ext cx="9144000" cy="779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endParaRPr lang="en-AU" dirty="0"/>
          </a:p>
          <a:p>
            <a:pPr>
              <a:spcBef>
                <a:spcPct val="50000"/>
              </a:spcBef>
            </a:pPr>
            <a:endParaRPr lang="en-AU" dirty="0"/>
          </a:p>
        </p:txBody>
      </p:sp>
      <p:graphicFrame>
        <p:nvGraphicFramePr>
          <p:cNvPr id="1026" name="Object 2"/>
          <p:cNvGraphicFramePr>
            <a:graphicFrameLocks noChangeAspect="1"/>
          </p:cNvGraphicFramePr>
          <p:nvPr/>
        </p:nvGraphicFramePr>
        <p:xfrm>
          <a:off x="899592" y="188640"/>
          <a:ext cx="3714515" cy="5256584"/>
        </p:xfrm>
        <a:graphic>
          <a:graphicData uri="http://schemas.openxmlformats.org/presentationml/2006/ole">
            <p:oleObj spid="_x0000_s1030" name="Acrobat Document" r:id="rId4" imgW="5355000" imgH="7578000" progId="AcroExch.Document.7">
              <p:embed/>
            </p:oleObj>
          </a:graphicData>
        </a:graphic>
      </p:graphicFrame>
      <p:graphicFrame>
        <p:nvGraphicFramePr>
          <p:cNvPr id="1027" name="Object 3"/>
          <p:cNvGraphicFramePr>
            <a:graphicFrameLocks noChangeAspect="1"/>
          </p:cNvGraphicFramePr>
          <p:nvPr/>
        </p:nvGraphicFramePr>
        <p:xfrm>
          <a:off x="4788024" y="476672"/>
          <a:ext cx="3724600" cy="5270856"/>
        </p:xfrm>
        <a:graphic>
          <a:graphicData uri="http://schemas.openxmlformats.org/presentationml/2006/ole">
            <p:oleObj spid="_x0000_s1031" name="Acrobat Document" r:id="rId5" imgW="5355000" imgH="7578000" progId="AcroExch.Document.7">
              <p:embed/>
            </p:oleObj>
          </a:graphicData>
        </a:graphic>
      </p:graphicFrame>
    </p:spTree>
    <p:extLst>
      <p:ext uri="{BB962C8B-B14F-4D97-AF65-F5344CB8AC3E}">
        <p14:creationId xmlns:p14="http://schemas.microsoft.com/office/powerpoint/2010/main" xmlns="" val="1369229200"/>
      </p:ext>
    </p:extLst>
  </p:cSld>
  <p:clrMapOvr>
    <a:masterClrMapping/>
  </p:clrMapOvr>
  <mc:AlternateContent xmlns:mc="http://schemas.openxmlformats.org/markup-compatibility/2006">
    <mc:Choice xmlns:p14="http://schemas.microsoft.com/office/powerpoint/2010/main" xmlns="" Requires="p14">
      <p:transition spd="slow" p14:dur="2000" advClick="0" advTm="4000"/>
    </mc:Choice>
    <mc:Fallback>
      <p:transition spd="slow" advClick="0" advTm="4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AU" dirty="0" smtClean="0"/>
              <a:t>Why?</a:t>
            </a:r>
            <a:endParaRPr lang="en-AU" dirty="0"/>
          </a:p>
        </p:txBody>
      </p:sp>
      <p:sp>
        <p:nvSpPr>
          <p:cNvPr id="3" name="TextBox 2"/>
          <p:cNvSpPr txBox="1"/>
          <p:nvPr/>
        </p:nvSpPr>
        <p:spPr>
          <a:xfrm>
            <a:off x="395536" y="1628800"/>
            <a:ext cx="5832648" cy="4247317"/>
          </a:xfrm>
          <a:prstGeom prst="rect">
            <a:avLst/>
          </a:prstGeom>
          <a:noFill/>
        </p:spPr>
        <p:txBody>
          <a:bodyPr wrap="square" rtlCol="0">
            <a:spAutoFit/>
          </a:bodyPr>
          <a:lstStyle/>
          <a:p>
            <a:pPr>
              <a:buFont typeface="Arial" pitchFamily="34" charset="0"/>
              <a:buChar char="•"/>
            </a:pPr>
            <a:r>
              <a:rPr lang="en-AU" sz="2000" dirty="0" smtClean="0"/>
              <a:t> Writing goes across all Key Learning Areas</a:t>
            </a:r>
          </a:p>
          <a:p>
            <a:pPr>
              <a:buFont typeface="Arial" pitchFamily="34" charset="0"/>
              <a:buChar char="•"/>
            </a:pPr>
            <a:endParaRPr lang="en-AU" sz="2000" dirty="0" smtClean="0"/>
          </a:p>
          <a:p>
            <a:pPr>
              <a:buFont typeface="Arial" pitchFamily="34" charset="0"/>
              <a:buChar char="•"/>
            </a:pPr>
            <a:r>
              <a:rPr lang="en-AU" sz="2000" dirty="0" smtClean="0"/>
              <a:t>Results, data, targets, testing</a:t>
            </a:r>
          </a:p>
          <a:p>
            <a:pPr>
              <a:buFont typeface="Arial" pitchFamily="34" charset="0"/>
              <a:buChar char="•"/>
            </a:pPr>
            <a:endParaRPr lang="en-AU" sz="2000" dirty="0" smtClean="0"/>
          </a:p>
          <a:p>
            <a:pPr>
              <a:buFont typeface="Arial" pitchFamily="34" charset="0"/>
              <a:buChar char="•"/>
            </a:pPr>
            <a:r>
              <a:rPr lang="en-AU" sz="2000" dirty="0" smtClean="0"/>
              <a:t>Challenge &amp; reach all learners</a:t>
            </a:r>
          </a:p>
          <a:p>
            <a:pPr>
              <a:buFont typeface="Arial" pitchFamily="34" charset="0"/>
              <a:buChar char="•"/>
            </a:pPr>
            <a:endParaRPr lang="en-AU" sz="2000" dirty="0" smtClean="0"/>
          </a:p>
          <a:p>
            <a:pPr>
              <a:buFont typeface="Arial" pitchFamily="34" charset="0"/>
              <a:buChar char="•"/>
            </a:pPr>
            <a:r>
              <a:rPr lang="en-AU" sz="2000" dirty="0" smtClean="0"/>
              <a:t>Use assessment better to drive teaching &amp; learning</a:t>
            </a:r>
          </a:p>
          <a:p>
            <a:pPr>
              <a:buFont typeface="Arial" pitchFamily="34" charset="0"/>
              <a:buChar char="•"/>
            </a:pPr>
            <a:endParaRPr lang="en-AU" sz="2000" dirty="0" smtClean="0"/>
          </a:p>
          <a:p>
            <a:pPr>
              <a:buFont typeface="Arial" pitchFamily="34" charset="0"/>
              <a:buChar char="•"/>
            </a:pPr>
            <a:r>
              <a:rPr lang="en-AU" sz="2000" dirty="0" smtClean="0"/>
              <a:t>Improve reporting</a:t>
            </a:r>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a:p>
        </p:txBody>
      </p:sp>
      <p:pic>
        <p:nvPicPr>
          <p:cNvPr id="5" name="Picture 4" descr="LTLL 004.jpg"/>
          <p:cNvPicPr>
            <a:picLocks noChangeAspect="1"/>
          </p:cNvPicPr>
          <p:nvPr/>
        </p:nvPicPr>
        <p:blipFill>
          <a:blip r:embed="rId3" cstate="print"/>
          <a:stretch>
            <a:fillRect/>
          </a:stretch>
        </p:blipFill>
        <p:spPr>
          <a:xfrm>
            <a:off x="5220072" y="188640"/>
            <a:ext cx="3755910" cy="2816932"/>
          </a:xfrm>
          <a:prstGeom prst="rect">
            <a:avLst/>
          </a:prstGeom>
          <a:ln>
            <a:noFill/>
          </a:ln>
          <a:effectLst>
            <a:softEdge rad="112500"/>
          </a:effectLst>
        </p:spPr>
      </p:pic>
    </p:spTree>
    <p:extLst>
      <p:ext uri="{BB962C8B-B14F-4D97-AF65-F5344CB8AC3E}">
        <p14:creationId xmlns:p14="http://schemas.microsoft.com/office/powerpoint/2010/main" xmlns="" val="2935536657"/>
      </p:ext>
    </p:extLst>
  </p:cSld>
  <p:clrMapOvr>
    <a:masterClrMapping/>
  </p:clrMapOvr>
  <p:transition spd="slow" advClick="0" advTm="4000">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1560" y="260648"/>
            <a:ext cx="7774632" cy="1944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r>
              <a:rPr lang="en-AU" sz="2000" dirty="0" smtClean="0"/>
              <a:t/>
            </a:r>
            <a:br>
              <a:rPr lang="en-AU" sz="2000" dirty="0" smtClean="0"/>
            </a:br>
            <a:r>
              <a:rPr lang="en-AU" sz="2000" dirty="0" smtClean="0"/>
              <a:t/>
            </a:r>
            <a:br>
              <a:rPr lang="en-AU" sz="2000" dirty="0" smtClean="0"/>
            </a:br>
            <a:endParaRPr lang="en-AU" dirty="0"/>
          </a:p>
        </p:txBody>
      </p:sp>
      <p:sp>
        <p:nvSpPr>
          <p:cNvPr id="5" name="Content Placeholder 4"/>
          <p:cNvSpPr>
            <a:spLocks noGrp="1"/>
          </p:cNvSpPr>
          <p:nvPr>
            <p:ph sz="quarter" idx="13"/>
          </p:nvPr>
        </p:nvSpPr>
        <p:spPr>
          <a:xfrm>
            <a:off x="395536" y="1844824"/>
            <a:ext cx="2160240" cy="3877056"/>
          </a:xfrm>
        </p:spPr>
        <p:txBody>
          <a:bodyPr>
            <a:normAutofit/>
          </a:bodyPr>
          <a:lstStyle/>
          <a:p>
            <a:pPr lvl="0"/>
            <a:r>
              <a:rPr lang="en-US" sz="1800" dirty="0" smtClean="0"/>
              <a:t>Literacy Block – Where does Writing Fit</a:t>
            </a:r>
          </a:p>
          <a:p>
            <a:pPr lvl="0"/>
            <a:r>
              <a:rPr lang="en-US" sz="1800" dirty="0" smtClean="0"/>
              <a:t>First Steps Writing</a:t>
            </a:r>
          </a:p>
          <a:p>
            <a:pPr lvl="0"/>
            <a:r>
              <a:rPr lang="en-US" sz="1800" dirty="0" smtClean="0"/>
              <a:t>Writing to Entertain</a:t>
            </a:r>
          </a:p>
          <a:p>
            <a:pPr lvl="0"/>
            <a:r>
              <a:rPr lang="en-US" sz="1800" dirty="0" smtClean="0"/>
              <a:t>Use of Text, Procedures for Teaching, Processes &amp; Strategies (Planning, Drafting, Refining)</a:t>
            </a:r>
          </a:p>
        </p:txBody>
      </p:sp>
      <p:sp>
        <p:nvSpPr>
          <p:cNvPr id="6" name="Rectangle 5"/>
          <p:cNvSpPr/>
          <p:nvPr/>
        </p:nvSpPr>
        <p:spPr>
          <a:xfrm>
            <a:off x="2627784" y="1916832"/>
            <a:ext cx="2160240" cy="2445798"/>
          </a:xfrm>
          <a:prstGeom prst="rect">
            <a:avLst/>
          </a:prstGeom>
        </p:spPr>
        <p:txBody>
          <a:bodyPr wrap="square">
            <a:spAutoFit/>
          </a:bodyPr>
          <a:lstStyle/>
          <a:p>
            <a:pPr marL="342900" indent="-274320">
              <a:lnSpc>
                <a:spcPct val="80000"/>
              </a:lnSpc>
              <a:spcBef>
                <a:spcPts val="700"/>
              </a:spcBef>
              <a:buClr>
                <a:schemeClr val="accent1"/>
              </a:buClr>
              <a:buSzPct val="85000"/>
              <a:buFont typeface="Wingdings 3" pitchFamily="18" charset="2"/>
              <a:buChar char=""/>
            </a:pPr>
            <a:r>
              <a:rPr lang="en-US" dirty="0" smtClean="0"/>
              <a:t>Whole Class Plan for Writing</a:t>
            </a:r>
          </a:p>
          <a:p>
            <a:pPr marL="342900" indent="-274320">
              <a:lnSpc>
                <a:spcPct val="80000"/>
              </a:lnSpc>
              <a:spcBef>
                <a:spcPts val="700"/>
              </a:spcBef>
              <a:buClr>
                <a:schemeClr val="accent1"/>
              </a:buClr>
              <a:buSzPct val="85000"/>
              <a:buFont typeface="Wingdings 3" pitchFamily="18" charset="2"/>
              <a:buChar char=""/>
            </a:pPr>
            <a:r>
              <a:rPr lang="en-US" dirty="0" smtClean="0"/>
              <a:t>Update Maps of Development </a:t>
            </a:r>
          </a:p>
          <a:p>
            <a:pPr marL="342900" indent="-274320">
              <a:lnSpc>
                <a:spcPct val="80000"/>
              </a:lnSpc>
              <a:spcBef>
                <a:spcPts val="700"/>
              </a:spcBef>
              <a:buClr>
                <a:schemeClr val="accent1"/>
              </a:buClr>
              <a:buSzPct val="85000"/>
              <a:buFont typeface="Wingdings 3" pitchFamily="18" charset="2"/>
              <a:buChar char=""/>
            </a:pPr>
            <a:r>
              <a:rPr lang="en-US" dirty="0" smtClean="0"/>
              <a:t>Identify MTE  </a:t>
            </a:r>
          </a:p>
          <a:p>
            <a:pPr marL="342900" indent="-274320">
              <a:lnSpc>
                <a:spcPct val="80000"/>
              </a:lnSpc>
              <a:spcBef>
                <a:spcPts val="700"/>
              </a:spcBef>
              <a:buClr>
                <a:schemeClr val="accent1"/>
              </a:buClr>
              <a:buSzPct val="85000"/>
              <a:buFont typeface="Wingdings 3" pitchFamily="18" charset="2"/>
              <a:buChar char=""/>
            </a:pPr>
            <a:r>
              <a:rPr lang="en-US" dirty="0" smtClean="0"/>
              <a:t>Create Short Term Plan</a:t>
            </a:r>
          </a:p>
          <a:p>
            <a:pPr marL="342900" indent="-274320">
              <a:lnSpc>
                <a:spcPct val="80000"/>
              </a:lnSpc>
              <a:spcBef>
                <a:spcPts val="700"/>
              </a:spcBef>
              <a:buClr>
                <a:schemeClr val="accent1"/>
              </a:buClr>
              <a:buSzPct val="85000"/>
              <a:buFont typeface="Wingdings 3" pitchFamily="18" charset="2"/>
              <a:buChar char=""/>
            </a:pPr>
            <a:r>
              <a:rPr lang="en-US" dirty="0" smtClean="0"/>
              <a:t>First Steps </a:t>
            </a:r>
            <a:r>
              <a:rPr lang="en-US" dirty="0" err="1" smtClean="0"/>
              <a:t>Inservice</a:t>
            </a:r>
            <a:endParaRPr lang="en-US" dirty="0" smtClean="0"/>
          </a:p>
        </p:txBody>
      </p:sp>
      <p:sp>
        <p:nvSpPr>
          <p:cNvPr id="7" name="Rectangle 6"/>
          <p:cNvSpPr/>
          <p:nvPr/>
        </p:nvSpPr>
        <p:spPr>
          <a:xfrm>
            <a:off x="4716016" y="1916832"/>
            <a:ext cx="2232248" cy="2535566"/>
          </a:xfrm>
          <a:prstGeom prst="rect">
            <a:avLst/>
          </a:prstGeom>
        </p:spPr>
        <p:txBody>
          <a:bodyPr wrap="square">
            <a:spAutoFit/>
          </a:bodyPr>
          <a:lstStyle/>
          <a:p>
            <a:pPr marL="342900" lvl="0" indent="-274320">
              <a:lnSpc>
                <a:spcPct val="80000"/>
              </a:lnSpc>
              <a:spcBef>
                <a:spcPts val="700"/>
              </a:spcBef>
              <a:buClr>
                <a:schemeClr val="accent1"/>
              </a:buClr>
              <a:buSzPct val="85000"/>
              <a:buFont typeface="Wingdings 3" pitchFamily="18" charset="2"/>
              <a:buChar char=""/>
            </a:pPr>
            <a:r>
              <a:rPr lang="en-US" dirty="0" smtClean="0"/>
              <a:t>Grade Writing Samples according to A – E Grade Scale</a:t>
            </a:r>
          </a:p>
          <a:p>
            <a:pPr marL="342900" lvl="0" indent="-274320">
              <a:lnSpc>
                <a:spcPct val="80000"/>
              </a:lnSpc>
              <a:spcBef>
                <a:spcPts val="700"/>
              </a:spcBef>
              <a:buClr>
                <a:schemeClr val="accent1"/>
              </a:buClr>
              <a:buSzPct val="85000"/>
              <a:buFont typeface="Wingdings 3" pitchFamily="18" charset="2"/>
              <a:buChar char=""/>
            </a:pPr>
            <a:r>
              <a:rPr lang="en-US" dirty="0" smtClean="0"/>
              <a:t>A – E Grids</a:t>
            </a:r>
          </a:p>
          <a:p>
            <a:pPr marL="342900" lvl="0" indent="-274320">
              <a:lnSpc>
                <a:spcPct val="80000"/>
              </a:lnSpc>
              <a:spcBef>
                <a:spcPts val="700"/>
              </a:spcBef>
              <a:buClr>
                <a:schemeClr val="accent1"/>
              </a:buClr>
              <a:buSzPct val="85000"/>
              <a:buFont typeface="Wingdings 3" pitchFamily="18" charset="2"/>
              <a:buChar char=""/>
            </a:pPr>
            <a:r>
              <a:rPr lang="en-US" dirty="0" smtClean="0"/>
              <a:t>Writing Sample Booklet</a:t>
            </a:r>
          </a:p>
          <a:p>
            <a:pPr marL="342900" lvl="0" indent="-274320">
              <a:lnSpc>
                <a:spcPct val="80000"/>
              </a:lnSpc>
              <a:spcBef>
                <a:spcPts val="700"/>
              </a:spcBef>
              <a:buClr>
                <a:schemeClr val="accent1"/>
              </a:buClr>
              <a:buSzPct val="85000"/>
              <a:buFont typeface="Wingdings 3" pitchFamily="18" charset="2"/>
              <a:buChar char=""/>
            </a:pPr>
            <a:r>
              <a:rPr lang="en-US" dirty="0" smtClean="0"/>
              <a:t>Whole School </a:t>
            </a:r>
          </a:p>
          <a:p>
            <a:pPr marL="342900" lvl="0" indent="-274320">
              <a:lnSpc>
                <a:spcPct val="80000"/>
              </a:lnSpc>
              <a:spcBef>
                <a:spcPts val="700"/>
              </a:spcBef>
              <a:buClr>
                <a:schemeClr val="accent1"/>
              </a:buClr>
              <a:buSzPct val="85000"/>
              <a:buFont typeface="Wingdings 3" pitchFamily="18" charset="2"/>
              <a:buChar char=""/>
            </a:pPr>
            <a:r>
              <a:rPr lang="en-US" dirty="0" smtClean="0"/>
              <a:t>Editor’s Code</a:t>
            </a:r>
            <a:endParaRPr lang="en-AU" dirty="0" smtClean="0"/>
          </a:p>
        </p:txBody>
      </p:sp>
      <p:sp>
        <p:nvSpPr>
          <p:cNvPr id="8" name="Rectangle 7"/>
          <p:cNvSpPr/>
          <p:nvPr/>
        </p:nvSpPr>
        <p:spPr>
          <a:xfrm>
            <a:off x="7020272" y="2708920"/>
            <a:ext cx="1656184" cy="1733295"/>
          </a:xfrm>
          <a:prstGeom prst="rect">
            <a:avLst/>
          </a:prstGeom>
        </p:spPr>
        <p:txBody>
          <a:bodyPr wrap="square">
            <a:spAutoFit/>
          </a:bodyPr>
          <a:lstStyle/>
          <a:p>
            <a:pPr marL="342900" indent="-274320">
              <a:lnSpc>
                <a:spcPct val="80000"/>
              </a:lnSpc>
              <a:spcBef>
                <a:spcPts val="700"/>
              </a:spcBef>
              <a:buClr>
                <a:schemeClr val="accent1"/>
              </a:buClr>
              <a:buSzPct val="85000"/>
              <a:buFont typeface="Wingdings 3" pitchFamily="18" charset="2"/>
              <a:buChar char=""/>
            </a:pPr>
            <a:r>
              <a:rPr lang="en-US" dirty="0" smtClean="0"/>
              <a:t>Whole School Portfolio Task</a:t>
            </a:r>
          </a:p>
          <a:p>
            <a:pPr marL="342900" indent="-274320">
              <a:lnSpc>
                <a:spcPct val="80000"/>
              </a:lnSpc>
              <a:spcBef>
                <a:spcPts val="700"/>
              </a:spcBef>
              <a:buClr>
                <a:schemeClr val="accent1"/>
              </a:buClr>
              <a:buSzPct val="85000"/>
              <a:buFont typeface="Wingdings 3" pitchFamily="18" charset="2"/>
              <a:buChar char=""/>
            </a:pPr>
            <a:r>
              <a:rPr lang="en-US" dirty="0" smtClean="0"/>
              <a:t>Staff Release to Assess Task</a:t>
            </a:r>
          </a:p>
        </p:txBody>
      </p:sp>
      <p:sp>
        <p:nvSpPr>
          <p:cNvPr id="11" name="TextBox 10"/>
          <p:cNvSpPr txBox="1"/>
          <p:nvPr/>
        </p:nvSpPr>
        <p:spPr>
          <a:xfrm>
            <a:off x="971600" y="692696"/>
            <a:ext cx="5904656" cy="954107"/>
          </a:xfrm>
          <a:prstGeom prst="rect">
            <a:avLst/>
          </a:prstGeom>
          <a:noFill/>
        </p:spPr>
        <p:txBody>
          <a:bodyPr wrap="square" rtlCol="0">
            <a:spAutoFit/>
          </a:bodyPr>
          <a:lstStyle/>
          <a:p>
            <a:r>
              <a:rPr lang="en-AU" sz="2400" dirty="0" smtClean="0"/>
              <a:t>WHAT HAVE WE ACTUALLY DONE?</a:t>
            </a:r>
          </a:p>
          <a:p>
            <a:endParaRPr lang="en-AU" sz="800" dirty="0" smtClean="0"/>
          </a:p>
          <a:p>
            <a:r>
              <a:rPr lang="en-AU" sz="2400" dirty="0" smtClean="0"/>
              <a:t>WHAT EVIDENCE DO WE HAVE FOR THIS? </a:t>
            </a:r>
            <a:endParaRPr lang="en-AU" sz="2400" dirty="0"/>
          </a:p>
        </p:txBody>
      </p:sp>
    </p:spTree>
    <p:extLst>
      <p:ext uri="{BB962C8B-B14F-4D97-AF65-F5344CB8AC3E}">
        <p14:creationId xmlns:p14="http://schemas.microsoft.com/office/powerpoint/2010/main" xmlns="" val="37170013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linds(horizontal)">
                                      <p:cBhvr>
                                        <p:cTn id="13" dur="500"/>
                                        <p:tgtEl>
                                          <p:spTgt spid="5">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blinds(horizontal)">
                                      <p:cBhvr>
                                        <p:cTn id="16" dur="500"/>
                                        <p:tgtEl>
                                          <p:spTgt spid="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diamond(in)">
                                      <p:cBhvr>
                                        <p:cTn id="21" dur="2000"/>
                                        <p:tgtEl>
                                          <p:spTgt spid="6">
                                            <p:txEl>
                                              <p:pRg st="0" end="0"/>
                                            </p:txEl>
                                          </p:spTgt>
                                        </p:tgtEl>
                                      </p:cBhvr>
                                    </p:animEffect>
                                  </p:childTnLst>
                                </p:cTn>
                              </p:par>
                              <p:par>
                                <p:cTn id="22" presetID="8" presetClass="entr" presetSubtype="16" fill="hold" nodeType="with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diamond(in)">
                                      <p:cBhvr>
                                        <p:cTn id="24" dur="2000"/>
                                        <p:tgtEl>
                                          <p:spTgt spid="6">
                                            <p:txEl>
                                              <p:pRg st="1" end="1"/>
                                            </p:txEl>
                                          </p:spTgt>
                                        </p:tgtEl>
                                      </p:cBhvr>
                                    </p:animEffect>
                                  </p:childTnLst>
                                </p:cTn>
                              </p:par>
                              <p:par>
                                <p:cTn id="25" presetID="8" presetClass="entr" presetSubtype="16"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diamond(in)">
                                      <p:cBhvr>
                                        <p:cTn id="27" dur="2000"/>
                                        <p:tgtEl>
                                          <p:spTgt spid="6">
                                            <p:txEl>
                                              <p:pRg st="2" end="2"/>
                                            </p:txEl>
                                          </p:spTgt>
                                        </p:tgtEl>
                                      </p:cBhvr>
                                    </p:animEffect>
                                  </p:childTnLst>
                                </p:cTn>
                              </p:par>
                              <p:par>
                                <p:cTn id="28" presetID="8" presetClass="entr" presetSubtype="16" fill="hold" nodeType="with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diamond(in)">
                                      <p:cBhvr>
                                        <p:cTn id="30" dur="2000"/>
                                        <p:tgtEl>
                                          <p:spTgt spid="6">
                                            <p:txEl>
                                              <p:pRg st="3" end="3"/>
                                            </p:txEl>
                                          </p:spTgt>
                                        </p:tgtEl>
                                      </p:cBhvr>
                                    </p:animEffect>
                                  </p:childTnLst>
                                </p:cTn>
                              </p:par>
                              <p:par>
                                <p:cTn id="31" presetID="8" presetClass="entr" presetSubtype="16" fill="hold" nodeType="with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diamond(in)">
                                      <p:cBhvr>
                                        <p:cTn id="33" dur="2000"/>
                                        <p:tgtEl>
                                          <p:spTgt spid="6">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7">
                                            <p:txEl>
                                              <p:pRg st="0" end="0"/>
                                            </p:txEl>
                                          </p:spTgt>
                                        </p:tgtEl>
                                        <p:attrNameLst>
                                          <p:attrName>style.visibility</p:attrName>
                                        </p:attrNameLst>
                                      </p:cBhvr>
                                      <p:to>
                                        <p:strVal val="visible"/>
                                      </p:to>
                                    </p:set>
                                    <p:animEffect transition="in" filter="blinds(horizontal)">
                                      <p:cBhvr>
                                        <p:cTn id="38" dur="500"/>
                                        <p:tgtEl>
                                          <p:spTgt spid="7">
                                            <p:txEl>
                                              <p:pRg st="0" end="0"/>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7">
                                            <p:txEl>
                                              <p:pRg st="1" end="1"/>
                                            </p:txEl>
                                          </p:spTgt>
                                        </p:tgtEl>
                                        <p:attrNameLst>
                                          <p:attrName>style.visibility</p:attrName>
                                        </p:attrNameLst>
                                      </p:cBhvr>
                                      <p:to>
                                        <p:strVal val="visible"/>
                                      </p:to>
                                    </p:set>
                                    <p:animEffect transition="in" filter="blinds(horizontal)">
                                      <p:cBhvr>
                                        <p:cTn id="41" dur="500"/>
                                        <p:tgtEl>
                                          <p:spTgt spid="7">
                                            <p:txEl>
                                              <p:pRg st="1" end="1"/>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7">
                                            <p:txEl>
                                              <p:pRg st="2" end="2"/>
                                            </p:txEl>
                                          </p:spTgt>
                                        </p:tgtEl>
                                        <p:attrNameLst>
                                          <p:attrName>style.visibility</p:attrName>
                                        </p:attrNameLst>
                                      </p:cBhvr>
                                      <p:to>
                                        <p:strVal val="visible"/>
                                      </p:to>
                                    </p:set>
                                    <p:animEffect transition="in" filter="blinds(horizontal)">
                                      <p:cBhvr>
                                        <p:cTn id="44" dur="500"/>
                                        <p:tgtEl>
                                          <p:spTgt spid="7">
                                            <p:txEl>
                                              <p:pRg st="2" end="2"/>
                                            </p:txEl>
                                          </p:spTgt>
                                        </p:tgtEl>
                                      </p:cBhvr>
                                    </p:animEffect>
                                  </p:childTnLst>
                                </p:cTn>
                              </p:par>
                              <p:par>
                                <p:cTn id="45" presetID="3" presetClass="entr" presetSubtype="10" fill="hold" nodeType="with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animEffect transition="in" filter="blinds(horizontal)">
                                      <p:cBhvr>
                                        <p:cTn id="47" dur="500"/>
                                        <p:tgtEl>
                                          <p:spTgt spid="7">
                                            <p:txEl>
                                              <p:pRg st="3" end="3"/>
                                            </p:txEl>
                                          </p:spTgt>
                                        </p:tgtEl>
                                      </p:cBhvr>
                                    </p:animEffect>
                                  </p:childTnLst>
                                </p:cTn>
                              </p:par>
                              <p:par>
                                <p:cTn id="48" presetID="3" presetClass="entr" presetSubtype="10" fill="hold" nodeType="withEffect">
                                  <p:stCondLst>
                                    <p:cond delay="0"/>
                                  </p:stCondLst>
                                  <p:childTnLst>
                                    <p:set>
                                      <p:cBhvr>
                                        <p:cTn id="49" dur="1" fill="hold">
                                          <p:stCondLst>
                                            <p:cond delay="0"/>
                                          </p:stCondLst>
                                        </p:cTn>
                                        <p:tgtEl>
                                          <p:spTgt spid="7">
                                            <p:txEl>
                                              <p:pRg st="4" end="4"/>
                                            </p:txEl>
                                          </p:spTgt>
                                        </p:tgtEl>
                                        <p:attrNameLst>
                                          <p:attrName>style.visibility</p:attrName>
                                        </p:attrNameLst>
                                      </p:cBhvr>
                                      <p:to>
                                        <p:strVal val="visible"/>
                                      </p:to>
                                    </p:set>
                                    <p:animEffect transition="in" filter="blinds(horizontal)">
                                      <p:cBhvr>
                                        <p:cTn id="50" dur="500"/>
                                        <p:tgtEl>
                                          <p:spTgt spid="7">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
                                            <p:txEl>
                                              <p:pRg st="0" end="0"/>
                                            </p:txEl>
                                          </p:spTgt>
                                        </p:tgtEl>
                                        <p:attrNameLst>
                                          <p:attrName>style.visibility</p:attrName>
                                        </p:attrNameLst>
                                      </p:cBhvr>
                                      <p:to>
                                        <p:strVal val="visible"/>
                                      </p:to>
                                    </p:set>
                                    <p:anim calcmode="lin" valueType="num">
                                      <p:cBhvr additive="base">
                                        <p:cTn id="5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
                                            <p:txEl>
                                              <p:pRg st="0" end="0"/>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
                                            <p:txEl>
                                              <p:pRg st="1" end="1"/>
                                            </p:txEl>
                                          </p:spTgt>
                                        </p:tgtEl>
                                        <p:attrNameLst>
                                          <p:attrName>style.visibility</p:attrName>
                                        </p:attrNameLst>
                                      </p:cBhvr>
                                      <p:to>
                                        <p:strVal val="visible"/>
                                      </p:to>
                                    </p:set>
                                    <p:anim calcmode="lin" valueType="num">
                                      <p:cBhvr additive="base">
                                        <p:cTn id="5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8">
                                            <p:txEl>
                                              <p:pRg st="0" end="0"/>
                                            </p:txEl>
                                          </p:spTgt>
                                        </p:tgtEl>
                                        <p:attrNameLst>
                                          <p:attrName>style.visibility</p:attrName>
                                        </p:attrNameLst>
                                      </p:cBhvr>
                                      <p:to>
                                        <p:strVal val="visible"/>
                                      </p:to>
                                    </p:set>
                                    <p:animEffect transition="in" filter="blinds(horizontal)">
                                      <p:cBhvr>
                                        <p:cTn id="65" dur="500"/>
                                        <p:tgtEl>
                                          <p:spTgt spid="8">
                                            <p:txEl>
                                              <p:pRg st="0" end="0"/>
                                            </p:txEl>
                                          </p:spTgt>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8">
                                            <p:txEl>
                                              <p:pRg st="1" end="1"/>
                                            </p:txEl>
                                          </p:spTgt>
                                        </p:tgtEl>
                                        <p:attrNameLst>
                                          <p:attrName>style.visibility</p:attrName>
                                        </p:attrNameLst>
                                      </p:cBhvr>
                                      <p:to>
                                        <p:strVal val="visible"/>
                                      </p:to>
                                    </p:set>
                                    <p:animEffect transition="in" filter="blinds(horizontal)">
                                      <p:cBhvr>
                                        <p:cTn id="68"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91680" y="404664"/>
            <a:ext cx="1980728" cy="369332"/>
          </a:xfrm>
          <a:prstGeom prst="rect">
            <a:avLst/>
          </a:prstGeom>
          <a:noFill/>
        </p:spPr>
        <p:txBody>
          <a:bodyPr wrap="square" rtlCol="0">
            <a:spAutoFit/>
          </a:bodyPr>
          <a:lstStyle/>
          <a:p>
            <a:r>
              <a:rPr lang="en-AU" dirty="0" smtClean="0"/>
              <a:t>Early Stage One</a:t>
            </a:r>
            <a:endParaRPr lang="en-AU" dirty="0"/>
          </a:p>
        </p:txBody>
      </p:sp>
      <p:graphicFrame>
        <p:nvGraphicFramePr>
          <p:cNvPr id="18434" name="Object 2"/>
          <p:cNvGraphicFramePr>
            <a:graphicFrameLocks noChangeAspect="1"/>
          </p:cNvGraphicFramePr>
          <p:nvPr/>
        </p:nvGraphicFramePr>
        <p:xfrm>
          <a:off x="2267744" y="2492896"/>
          <a:ext cx="2188003" cy="3096344"/>
        </p:xfrm>
        <a:graphic>
          <a:graphicData uri="http://schemas.openxmlformats.org/presentationml/2006/ole">
            <p:oleObj spid="_x0000_s18441" name="Acrobat Document" r:id="rId4" imgW="5355000" imgH="7578000" progId="AcroExch.Document.7">
              <p:embed/>
            </p:oleObj>
          </a:graphicData>
        </a:graphic>
      </p:graphicFrame>
      <p:graphicFrame>
        <p:nvGraphicFramePr>
          <p:cNvPr id="18435" name="Object 3"/>
          <p:cNvGraphicFramePr>
            <a:graphicFrameLocks noChangeAspect="1"/>
          </p:cNvGraphicFramePr>
          <p:nvPr/>
        </p:nvGraphicFramePr>
        <p:xfrm>
          <a:off x="0" y="1124744"/>
          <a:ext cx="2195736" cy="3107288"/>
        </p:xfrm>
        <a:graphic>
          <a:graphicData uri="http://schemas.openxmlformats.org/presentationml/2006/ole">
            <p:oleObj spid="_x0000_s18442" name="Acrobat Document" r:id="rId5" imgW="5355000" imgH="7578000" progId="AcroExch.Document.7">
              <p:embed/>
            </p:oleObj>
          </a:graphicData>
        </a:graphic>
      </p:graphicFrame>
      <p:sp>
        <p:nvSpPr>
          <p:cNvPr id="9" name="TextBox 8"/>
          <p:cNvSpPr txBox="1"/>
          <p:nvPr/>
        </p:nvSpPr>
        <p:spPr>
          <a:xfrm>
            <a:off x="6372200" y="404664"/>
            <a:ext cx="1512168" cy="369332"/>
          </a:xfrm>
          <a:prstGeom prst="rect">
            <a:avLst/>
          </a:prstGeom>
          <a:noFill/>
        </p:spPr>
        <p:txBody>
          <a:bodyPr wrap="square" rtlCol="0">
            <a:spAutoFit/>
          </a:bodyPr>
          <a:lstStyle/>
          <a:p>
            <a:r>
              <a:rPr lang="en-AU" dirty="0" smtClean="0"/>
              <a:t>Stage One</a:t>
            </a:r>
            <a:endParaRPr lang="en-AU" dirty="0"/>
          </a:p>
        </p:txBody>
      </p:sp>
      <p:pic>
        <p:nvPicPr>
          <p:cNvPr id="18436" name="Picture 4"/>
          <p:cNvPicPr>
            <a:picLocks noChangeAspect="1" noChangeArrowheads="1"/>
          </p:cNvPicPr>
          <p:nvPr/>
        </p:nvPicPr>
        <p:blipFill>
          <a:blip r:embed="rId6" cstate="print"/>
          <a:srcRect/>
          <a:stretch>
            <a:fillRect/>
          </a:stretch>
        </p:blipFill>
        <p:spPr bwMode="auto">
          <a:xfrm>
            <a:off x="4572000" y="908720"/>
            <a:ext cx="2188034" cy="3096344"/>
          </a:xfrm>
          <a:prstGeom prst="rect">
            <a:avLst/>
          </a:prstGeom>
          <a:noFill/>
          <a:ln w="9525">
            <a:noFill/>
            <a:miter lim="800000"/>
            <a:headEnd/>
            <a:tailEnd/>
          </a:ln>
        </p:spPr>
      </p:pic>
      <p:graphicFrame>
        <p:nvGraphicFramePr>
          <p:cNvPr id="18437" name="Object 5"/>
          <p:cNvGraphicFramePr>
            <a:graphicFrameLocks noChangeAspect="1"/>
          </p:cNvGraphicFramePr>
          <p:nvPr/>
        </p:nvGraphicFramePr>
        <p:xfrm>
          <a:off x="6911752" y="2492896"/>
          <a:ext cx="2232248" cy="3158958"/>
        </p:xfrm>
        <a:graphic>
          <a:graphicData uri="http://schemas.openxmlformats.org/presentationml/2006/ole">
            <p:oleObj spid="_x0000_s18443" name="Acrobat Document" r:id="rId7" imgW="5355000" imgH="7578000" progId="AcroExch.Document.7">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Object 2"/>
          <p:cNvGraphicFramePr>
            <a:graphicFrameLocks noChangeAspect="1"/>
          </p:cNvGraphicFramePr>
          <p:nvPr/>
        </p:nvGraphicFramePr>
        <p:xfrm>
          <a:off x="2267744" y="2492896"/>
          <a:ext cx="2137118" cy="3024336"/>
        </p:xfrm>
        <a:graphic>
          <a:graphicData uri="http://schemas.openxmlformats.org/presentationml/2006/ole">
            <p:oleObj spid="_x0000_s19466" name="Acrobat Document" r:id="rId4" imgW="5355000" imgH="7578000" progId="AcroExch.Document.7">
              <p:embed/>
            </p:oleObj>
          </a:graphicData>
        </a:graphic>
      </p:graphicFrame>
      <p:graphicFrame>
        <p:nvGraphicFramePr>
          <p:cNvPr id="19459" name="Object 3"/>
          <p:cNvGraphicFramePr>
            <a:graphicFrameLocks noChangeAspect="1"/>
          </p:cNvGraphicFramePr>
          <p:nvPr/>
        </p:nvGraphicFramePr>
        <p:xfrm>
          <a:off x="0" y="1412776"/>
          <a:ext cx="2155180" cy="3049896"/>
        </p:xfrm>
        <a:graphic>
          <a:graphicData uri="http://schemas.openxmlformats.org/presentationml/2006/ole">
            <p:oleObj spid="_x0000_s19467" name="Acrobat Document" r:id="rId5" imgW="5355000" imgH="7578000" progId="AcroExch.Document.7">
              <p:embed/>
            </p:oleObj>
          </a:graphicData>
        </a:graphic>
      </p:graphicFrame>
      <p:graphicFrame>
        <p:nvGraphicFramePr>
          <p:cNvPr id="19460" name="Object 4"/>
          <p:cNvGraphicFramePr>
            <a:graphicFrameLocks noChangeAspect="1"/>
          </p:cNvGraphicFramePr>
          <p:nvPr/>
        </p:nvGraphicFramePr>
        <p:xfrm>
          <a:off x="7006882" y="2564904"/>
          <a:ext cx="2137118" cy="3024336"/>
        </p:xfrm>
        <a:graphic>
          <a:graphicData uri="http://schemas.openxmlformats.org/presentationml/2006/ole">
            <p:oleObj spid="_x0000_s19468" name="Acrobat Document" r:id="rId6" imgW="5355000" imgH="7578000" progId="AcroExch.Document.7">
              <p:embed/>
            </p:oleObj>
          </a:graphicData>
        </a:graphic>
      </p:graphicFrame>
      <p:graphicFrame>
        <p:nvGraphicFramePr>
          <p:cNvPr id="19461" name="Object 5"/>
          <p:cNvGraphicFramePr>
            <a:graphicFrameLocks noChangeAspect="1"/>
          </p:cNvGraphicFramePr>
          <p:nvPr/>
        </p:nvGraphicFramePr>
        <p:xfrm>
          <a:off x="4716016" y="1412776"/>
          <a:ext cx="2137119" cy="3024336"/>
        </p:xfrm>
        <a:graphic>
          <a:graphicData uri="http://schemas.openxmlformats.org/presentationml/2006/ole">
            <p:oleObj spid="_x0000_s19469" name="Acrobat Document" r:id="rId7" imgW="5355000" imgH="7578000" progId="AcroExch.Document.7">
              <p:embed/>
            </p:oleObj>
          </a:graphicData>
        </a:graphic>
      </p:graphicFrame>
      <p:sp>
        <p:nvSpPr>
          <p:cNvPr id="9" name="TextBox 8"/>
          <p:cNvSpPr txBox="1"/>
          <p:nvPr/>
        </p:nvSpPr>
        <p:spPr>
          <a:xfrm>
            <a:off x="1547664" y="764704"/>
            <a:ext cx="1944216" cy="369332"/>
          </a:xfrm>
          <a:prstGeom prst="rect">
            <a:avLst/>
          </a:prstGeom>
          <a:noFill/>
        </p:spPr>
        <p:txBody>
          <a:bodyPr wrap="square" rtlCol="0">
            <a:spAutoFit/>
          </a:bodyPr>
          <a:lstStyle/>
          <a:p>
            <a:r>
              <a:rPr lang="en-AU" dirty="0" smtClean="0"/>
              <a:t>Stage Two</a:t>
            </a:r>
            <a:endParaRPr lang="en-AU" dirty="0"/>
          </a:p>
        </p:txBody>
      </p:sp>
      <p:sp>
        <p:nvSpPr>
          <p:cNvPr id="10" name="TextBox 9"/>
          <p:cNvSpPr txBox="1"/>
          <p:nvPr/>
        </p:nvSpPr>
        <p:spPr>
          <a:xfrm>
            <a:off x="6372200" y="836712"/>
            <a:ext cx="1512168" cy="369332"/>
          </a:xfrm>
          <a:prstGeom prst="rect">
            <a:avLst/>
          </a:prstGeom>
          <a:noFill/>
        </p:spPr>
        <p:txBody>
          <a:bodyPr wrap="square" rtlCol="0">
            <a:spAutoFit/>
          </a:bodyPr>
          <a:lstStyle/>
          <a:p>
            <a:r>
              <a:rPr lang="en-AU" dirty="0" smtClean="0"/>
              <a:t>Stage Three</a:t>
            </a:r>
            <a:endParaRPr lang="en-A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r>
              <a:rPr lang="en-AU" sz="4000"/>
              <a:t>How Successful Have We Been?</a:t>
            </a:r>
          </a:p>
        </p:txBody>
      </p:sp>
      <p:sp>
        <p:nvSpPr>
          <p:cNvPr id="3075" name="Rectangle 3"/>
          <p:cNvSpPr>
            <a:spLocks noGrp="1" noChangeArrowheads="1"/>
          </p:cNvSpPr>
          <p:nvPr>
            <p:ph idx="1"/>
          </p:nvPr>
        </p:nvSpPr>
        <p:spPr>
          <a:xfrm>
            <a:off x="217048" y="1196753"/>
            <a:ext cx="4210936" cy="1728192"/>
          </a:xfrm>
        </p:spPr>
        <p:txBody>
          <a:bodyPr>
            <a:normAutofit/>
          </a:bodyPr>
          <a:lstStyle/>
          <a:p>
            <a:pPr marL="182563" indent="-182563">
              <a:lnSpc>
                <a:spcPct val="80000"/>
              </a:lnSpc>
              <a:buFontTx/>
              <a:buNone/>
            </a:pPr>
            <a:r>
              <a:rPr lang="en-AU" sz="2000" i="1" dirty="0"/>
              <a:t>“</a:t>
            </a:r>
            <a:r>
              <a:rPr lang="en-AU" sz="1800" i="1" dirty="0"/>
              <a:t>Some elements VERY successful </a:t>
            </a:r>
          </a:p>
          <a:p>
            <a:pPr marL="182563" indent="-182563">
              <a:lnSpc>
                <a:spcPct val="80000"/>
              </a:lnSpc>
              <a:buNone/>
            </a:pPr>
            <a:r>
              <a:rPr lang="en-AU" sz="1800" i="1" dirty="0" smtClean="0"/>
              <a:t> - Provides </a:t>
            </a:r>
            <a:r>
              <a:rPr lang="en-AU" sz="1800" i="1" dirty="0"/>
              <a:t>authentic learning experiences</a:t>
            </a:r>
          </a:p>
          <a:p>
            <a:pPr marL="182563" indent="-182563">
              <a:lnSpc>
                <a:spcPct val="80000"/>
              </a:lnSpc>
              <a:buNone/>
            </a:pPr>
            <a:r>
              <a:rPr lang="en-AU" sz="1800" i="1" dirty="0" smtClean="0"/>
              <a:t> - Develops </a:t>
            </a:r>
            <a:r>
              <a:rPr lang="en-AU" sz="1800" i="1" dirty="0" smtClean="0"/>
              <a:t>standards </a:t>
            </a:r>
            <a:r>
              <a:rPr lang="en-AU" sz="1800" i="1" dirty="0"/>
              <a:t>that are clear &amp; known</a:t>
            </a:r>
          </a:p>
          <a:p>
            <a:pPr marL="182563" indent="-182563">
              <a:lnSpc>
                <a:spcPct val="80000"/>
              </a:lnSpc>
              <a:buNone/>
            </a:pPr>
            <a:r>
              <a:rPr lang="en-AU" sz="1800" i="1" dirty="0" smtClean="0"/>
              <a:t> - Uses </a:t>
            </a:r>
            <a:r>
              <a:rPr lang="en-AU" sz="1800" i="1" dirty="0"/>
              <a:t>assessment data to shape teaching and learning”</a:t>
            </a:r>
          </a:p>
        </p:txBody>
      </p:sp>
      <p:sp>
        <p:nvSpPr>
          <p:cNvPr id="3076" name="Text Box 4"/>
          <p:cNvSpPr txBox="1">
            <a:spLocks noChangeArrowheads="1"/>
          </p:cNvSpPr>
          <p:nvPr/>
        </p:nvSpPr>
        <p:spPr bwMode="auto">
          <a:xfrm>
            <a:off x="4860032" y="1124744"/>
            <a:ext cx="3671887" cy="915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AU" i="1" dirty="0"/>
              <a:t>“Portfolio writing tasks specific to text type gives a clear indication of where to next for </a:t>
            </a:r>
            <a:r>
              <a:rPr lang="en-AU" i="1" dirty="0" smtClean="0"/>
              <a:t>students”</a:t>
            </a:r>
            <a:endParaRPr lang="en-AU" i="1" dirty="0"/>
          </a:p>
        </p:txBody>
      </p:sp>
      <p:sp>
        <p:nvSpPr>
          <p:cNvPr id="3077" name="Text Box 5"/>
          <p:cNvSpPr txBox="1">
            <a:spLocks noChangeArrowheads="1"/>
          </p:cNvSpPr>
          <p:nvPr/>
        </p:nvSpPr>
        <p:spPr bwMode="auto">
          <a:xfrm>
            <a:off x="115517" y="3178893"/>
            <a:ext cx="3671887" cy="17543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AU" dirty="0"/>
              <a:t>“We have successfully begun a journey of improving the quality of teaching writing within our school.  Assessment task development at the staff meeting provides an opportunity to develop consistent </a:t>
            </a:r>
            <a:r>
              <a:rPr lang="en-AU" dirty="0" smtClean="0"/>
              <a:t>standards”</a:t>
            </a:r>
            <a:endParaRPr lang="en-AU" dirty="0"/>
          </a:p>
        </p:txBody>
      </p:sp>
      <p:sp>
        <p:nvSpPr>
          <p:cNvPr id="3078" name="Text Box 6"/>
          <p:cNvSpPr txBox="1">
            <a:spLocks noChangeArrowheads="1"/>
          </p:cNvSpPr>
          <p:nvPr/>
        </p:nvSpPr>
        <p:spPr bwMode="auto">
          <a:xfrm>
            <a:off x="4398824" y="2204864"/>
            <a:ext cx="4565663" cy="16158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AU" dirty="0"/>
              <a:t>“Very! </a:t>
            </a:r>
          </a:p>
          <a:p>
            <a:pPr>
              <a:spcBef>
                <a:spcPct val="50000"/>
              </a:spcBef>
            </a:pPr>
            <a:r>
              <a:rPr lang="en-AU" dirty="0"/>
              <a:t>* The whole school portfolio items</a:t>
            </a:r>
          </a:p>
          <a:p>
            <a:pPr>
              <a:spcBef>
                <a:spcPct val="50000"/>
              </a:spcBef>
            </a:pPr>
            <a:r>
              <a:rPr lang="en-AU" dirty="0"/>
              <a:t>* The editing code</a:t>
            </a:r>
          </a:p>
          <a:p>
            <a:pPr>
              <a:spcBef>
                <a:spcPct val="50000"/>
              </a:spcBef>
            </a:pPr>
            <a:r>
              <a:rPr lang="en-AU" dirty="0"/>
              <a:t>* The support to plan and implement activities”</a:t>
            </a:r>
          </a:p>
        </p:txBody>
      </p:sp>
      <p:sp>
        <p:nvSpPr>
          <p:cNvPr id="2" name="TextBox 1"/>
          <p:cNvSpPr txBox="1"/>
          <p:nvPr/>
        </p:nvSpPr>
        <p:spPr>
          <a:xfrm>
            <a:off x="4030911" y="4062319"/>
            <a:ext cx="5113089" cy="1754326"/>
          </a:xfrm>
          <a:prstGeom prst="rect">
            <a:avLst/>
          </a:prstGeom>
          <a:noFill/>
        </p:spPr>
        <p:txBody>
          <a:bodyPr wrap="square" rtlCol="0">
            <a:spAutoFit/>
          </a:bodyPr>
          <a:lstStyle/>
          <a:p>
            <a:r>
              <a:rPr lang="en-AU" i="1" dirty="0" smtClean="0"/>
              <a:t>“The journey we are on has allowed us to build trust in one another as a team. We are openly and honestly communicating about the real teaching and learning happening in our classrooms.  We are able to celebrate the positives together and support each other through the challenges”</a:t>
            </a:r>
            <a:endParaRPr lang="en-AU" i="1" dirty="0"/>
          </a:p>
        </p:txBody>
      </p:sp>
    </p:spTree>
    <p:extLst>
      <p:ext uri="{BB962C8B-B14F-4D97-AF65-F5344CB8AC3E}">
        <p14:creationId xmlns:p14="http://schemas.microsoft.com/office/powerpoint/2010/main" xmlns="" val="1448921184"/>
      </p:ext>
    </p:extLst>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blinds(horizontal)">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blinds(horizontal)">
                                      <p:cBhvr>
                                        <p:cTn id="12" dur="500"/>
                                        <p:tgtEl>
                                          <p:spTgt spid="3075">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animEffect transition="in" filter="blinds(horizontal)">
                                      <p:cBhvr>
                                        <p:cTn id="15" dur="500"/>
                                        <p:tgtEl>
                                          <p:spTgt spid="3075">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075">
                                            <p:txEl>
                                              <p:pRg st="3" end="3"/>
                                            </p:txEl>
                                          </p:spTgt>
                                        </p:tgtEl>
                                        <p:attrNameLst>
                                          <p:attrName>style.visibility</p:attrName>
                                        </p:attrNameLst>
                                      </p:cBhvr>
                                      <p:to>
                                        <p:strVal val="visible"/>
                                      </p:to>
                                    </p:set>
                                    <p:animEffect transition="in" filter="blinds(horizontal)">
                                      <p:cBhvr>
                                        <p:cTn id="18" dur="500"/>
                                        <p:tgtEl>
                                          <p:spTgt spid="307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077">
                                            <p:txEl>
                                              <p:pRg st="0" end="0"/>
                                            </p:txEl>
                                          </p:spTgt>
                                        </p:tgtEl>
                                        <p:attrNameLst>
                                          <p:attrName>style.visibility</p:attrName>
                                        </p:attrNameLst>
                                      </p:cBhvr>
                                      <p:to>
                                        <p:strVal val="visible"/>
                                      </p:to>
                                    </p:set>
                                    <p:animEffect transition="in" filter="blinds(horizontal)">
                                      <p:cBhvr>
                                        <p:cTn id="23" dur="500"/>
                                        <p:tgtEl>
                                          <p:spTgt spid="307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076">
                                            <p:txEl>
                                              <p:pRg st="0" end="0"/>
                                            </p:txEl>
                                          </p:spTgt>
                                        </p:tgtEl>
                                        <p:attrNameLst>
                                          <p:attrName>style.visibility</p:attrName>
                                        </p:attrNameLst>
                                      </p:cBhvr>
                                      <p:to>
                                        <p:strVal val="visible"/>
                                      </p:to>
                                    </p:set>
                                    <p:animEffect transition="in" filter="blinds(horizontal)">
                                      <p:cBhvr>
                                        <p:cTn id="28" dur="500"/>
                                        <p:tgtEl>
                                          <p:spTgt spid="307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078">
                                            <p:txEl>
                                              <p:pRg st="0" end="0"/>
                                            </p:txEl>
                                          </p:spTgt>
                                        </p:tgtEl>
                                        <p:attrNameLst>
                                          <p:attrName>style.visibility</p:attrName>
                                        </p:attrNameLst>
                                      </p:cBhvr>
                                      <p:to>
                                        <p:strVal val="visible"/>
                                      </p:to>
                                    </p:set>
                                    <p:animEffect transition="in" filter="blinds(horizontal)">
                                      <p:cBhvr>
                                        <p:cTn id="33" dur="500"/>
                                        <p:tgtEl>
                                          <p:spTgt spid="3078">
                                            <p:txEl>
                                              <p:pRg st="0" end="0"/>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078">
                                            <p:txEl>
                                              <p:pRg st="1" end="1"/>
                                            </p:txEl>
                                          </p:spTgt>
                                        </p:tgtEl>
                                        <p:attrNameLst>
                                          <p:attrName>style.visibility</p:attrName>
                                        </p:attrNameLst>
                                      </p:cBhvr>
                                      <p:to>
                                        <p:strVal val="visible"/>
                                      </p:to>
                                    </p:set>
                                    <p:animEffect transition="in" filter="blinds(horizontal)">
                                      <p:cBhvr>
                                        <p:cTn id="36" dur="500"/>
                                        <p:tgtEl>
                                          <p:spTgt spid="3078">
                                            <p:txEl>
                                              <p:pRg st="1" end="1"/>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078">
                                            <p:txEl>
                                              <p:pRg st="2" end="2"/>
                                            </p:txEl>
                                          </p:spTgt>
                                        </p:tgtEl>
                                        <p:attrNameLst>
                                          <p:attrName>style.visibility</p:attrName>
                                        </p:attrNameLst>
                                      </p:cBhvr>
                                      <p:to>
                                        <p:strVal val="visible"/>
                                      </p:to>
                                    </p:set>
                                    <p:animEffect transition="in" filter="blinds(horizontal)">
                                      <p:cBhvr>
                                        <p:cTn id="39" dur="500"/>
                                        <p:tgtEl>
                                          <p:spTgt spid="3078">
                                            <p:txEl>
                                              <p:pRg st="2" end="2"/>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3078">
                                            <p:txEl>
                                              <p:pRg st="3" end="3"/>
                                            </p:txEl>
                                          </p:spTgt>
                                        </p:tgtEl>
                                        <p:attrNameLst>
                                          <p:attrName>style.visibility</p:attrName>
                                        </p:attrNameLst>
                                      </p:cBhvr>
                                      <p:to>
                                        <p:strVal val="visible"/>
                                      </p:to>
                                    </p:set>
                                    <p:animEffect transition="in" filter="blinds(horizontal)">
                                      <p:cBhvr>
                                        <p:cTn id="42" dur="500"/>
                                        <p:tgtEl>
                                          <p:spTgt spid="3078">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uiExpand="1" build="p"/>
      <p:bldP spid="2" grpId="0"/>
    </p:bldLst>
  </p:timing>
</p:sld>
</file>

<file path=ppt/theme/theme1.xml><?xml version="1.0" encoding="utf-8"?>
<a:theme xmlns:a="http://schemas.openxmlformats.org/drawingml/2006/main" name="Urban Pop">
  <a:themeElements>
    <a:clrScheme name="Urban Pop">
      <a:dk1>
        <a:srgbClr val="000000"/>
      </a:dk1>
      <a:lt1>
        <a:srgbClr val="FFFFFF"/>
      </a:lt1>
      <a:dk2>
        <a:srgbClr val="282828"/>
      </a:dk2>
      <a:lt2>
        <a:srgbClr val="D4D4D4"/>
      </a:lt2>
      <a:accent1>
        <a:srgbClr val="86CE24"/>
      </a:accent1>
      <a:accent2>
        <a:srgbClr val="00A2E6"/>
      </a:accent2>
      <a:accent3>
        <a:srgbClr val="FAC810"/>
      </a:accent3>
      <a:accent4>
        <a:srgbClr val="7D8F8C"/>
      </a:accent4>
      <a:accent5>
        <a:srgbClr val="D06B20"/>
      </a:accent5>
      <a:accent6>
        <a:srgbClr val="958B8B"/>
      </a:accent6>
      <a:hlink>
        <a:srgbClr val="FF9900"/>
      </a:hlink>
      <a:folHlink>
        <a:srgbClr val="969696"/>
      </a:folHlink>
    </a:clrScheme>
    <a:fontScheme name="Urban Pop">
      <a:maj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rban Pop">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TC101859862[[fn=Urban Pop]]</Template>
  <TotalTime>334</TotalTime>
  <Words>586</Words>
  <Application>Microsoft Office PowerPoint</Application>
  <PresentationFormat>On-screen Show (4:3)</PresentationFormat>
  <Paragraphs>102</Paragraphs>
  <Slides>15</Slides>
  <Notes>10</Notes>
  <HiddenSlides>0</HiddenSlides>
  <MMClips>2</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17" baseType="lpstr">
      <vt:lpstr>Urban Pop</vt:lpstr>
      <vt:lpstr>Acrobat Document</vt:lpstr>
      <vt:lpstr>AUTHENTIC LEARNING </vt:lpstr>
      <vt:lpstr>Slide 2</vt:lpstr>
      <vt:lpstr>Slide 3</vt:lpstr>
      <vt:lpstr>Slide 4</vt:lpstr>
      <vt:lpstr>Why?</vt:lpstr>
      <vt:lpstr>  </vt:lpstr>
      <vt:lpstr>Slide 7</vt:lpstr>
      <vt:lpstr>Slide 8</vt:lpstr>
      <vt:lpstr>How Successful Have We Been?</vt:lpstr>
      <vt:lpstr>How Successful Have We Been?</vt:lpstr>
      <vt:lpstr>What are  the students thinking?</vt:lpstr>
      <vt:lpstr>Three challenges, learnings  and questions </vt:lpstr>
      <vt:lpstr>Three chalLenges   1. Time! Time to effectively teach all components of the literacy block 2. Bringing varied experiences and understandings to then form agreed practices for writing.  3. Utilising assessment data to drive teaching and learning, with A good understanding of learning expectations.            </vt:lpstr>
      <vt:lpstr>Slide 14</vt:lpstr>
      <vt:lpstr>Slide 15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AUTHENTIC LEARNING</dc:title>
  <dc:creator>paula.leadbitter</dc:creator>
  <cp:lastModifiedBy>Paula Leadbitter</cp:lastModifiedBy>
  <cp:revision>42</cp:revision>
  <dcterms:created xsi:type="dcterms:W3CDTF">2011-08-10T13:31:57Z</dcterms:created>
  <dcterms:modified xsi:type="dcterms:W3CDTF">2011-08-14T07:52:58Z</dcterms:modified>
</cp:coreProperties>
</file>